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1645920"/>
            <a:ext cx="12191695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1800"/>
              </a:spcAft>
              <a:defRPr sz="1200" b="1">
                <a:solidFill>
                  <a:srgbClr val="999999"/>
                </a:solidFill>
                <a:latin typeface="Calibri"/>
              </a:defRPr>
            </a:pPr>
            <a:r>
              <a:t>CLAUDE COMMUNITY MEETUP</a:t>
            </a:r>
          </a:p>
          <a:p>
            <a:pPr algn="ctr">
              <a:spcAft>
                <a:spcPts val="1000"/>
              </a:spcAft>
              <a:defRPr sz="5200" b="1">
                <a:solidFill>
                  <a:srgbClr val="1A1A1A"/>
                </a:solidFill>
                <a:latin typeface="Calibri"/>
              </a:defRPr>
            </a:pPr>
            <a:r>
              <a:t>Claude in 2026</a:t>
            </a:r>
          </a:p>
          <a:p>
            <a:pPr algn="ctr">
              <a:spcAft>
                <a:spcPts val="3000"/>
              </a:spcAft>
              <a:defRPr sz="2600" b="0">
                <a:solidFill>
                  <a:srgbClr val="D9644A"/>
                </a:solidFill>
                <a:latin typeface="Calibri"/>
              </a:defRPr>
            </a:pPr>
            <a:r>
              <a:t>The Ecosystem, The Tools, The Community</a:t>
            </a:r>
          </a:p>
          <a:p>
            <a:pPr algn="ctr">
              <a:defRPr sz="1600">
                <a:solidFill>
                  <a:srgbClr val="999999"/>
                </a:solidFill>
                <a:latin typeface="Calibri"/>
              </a:defRPr>
            </a:pPr>
            <a:r>
              <a:t>April 10,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Quick Show of Hands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219456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D9644A"/>
                </a:solidFill>
                <a:latin typeface="Calibri"/>
              </a:defRPr>
            </a:pPr>
            <a:r>
              <a:t>Who has used Claude.ai?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338328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A1A1A"/>
                </a:solidFill>
                <a:latin typeface="Calibri"/>
              </a:defRPr>
            </a:pPr>
            <a:r>
              <a:t>Who has used Claude Code?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457200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666666"/>
                </a:solidFill>
                <a:latin typeface="Calibri"/>
              </a:defRPr>
            </a:pPr>
            <a:r>
              <a:t>Who is brand new to Claude?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TODAY'S AGENDA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What We'll Cover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91440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spcAft>
                <a:spcPts val="800"/>
              </a:spcAft>
              <a:defRPr sz="2000"/>
            </a:pPr>
            <a:r>
              <a:rPr b="1" sz="2000">
                <a:solidFill>
                  <a:srgbClr val="D9644A"/>
                </a:solidFill>
                <a:latin typeface="Calibri"/>
              </a:rPr>
              <a:t>1.  </a:t>
            </a:r>
            <a:r>
              <a:rPr sz="2000">
                <a:solidFill>
                  <a:srgbClr val="3D3D3D"/>
                </a:solidFill>
                <a:latin typeface="Calibri"/>
              </a:rPr>
              <a:t>The Claude Ecosystem in 2026</a:t>
            </a:r>
          </a:p>
          <a:p>
            <a:pPr>
              <a:spcAft>
                <a:spcPts val="800"/>
              </a:spcAft>
              <a:defRPr sz="2000"/>
            </a:pPr>
            <a:r>
              <a:rPr b="1" sz="2000">
                <a:solidFill>
                  <a:srgbClr val="D9644A"/>
                </a:solidFill>
                <a:latin typeface="Calibri"/>
              </a:rPr>
              <a:t>2.  </a:t>
            </a:r>
            <a:r>
              <a:rPr sz="2000">
                <a:solidFill>
                  <a:srgbClr val="3D3D3D"/>
                </a:solidFill>
                <a:latin typeface="Calibri"/>
              </a:rPr>
              <a:t>What Shipped This Year (120+ features)</a:t>
            </a:r>
          </a:p>
          <a:p>
            <a:pPr>
              <a:spcAft>
                <a:spcPts val="800"/>
              </a:spcAft>
              <a:defRPr sz="2000"/>
            </a:pPr>
            <a:r>
              <a:rPr b="1" sz="2000">
                <a:solidFill>
                  <a:srgbClr val="D9644A"/>
                </a:solidFill>
                <a:latin typeface="Calibri"/>
              </a:rPr>
              <a:t>3.  </a:t>
            </a:r>
            <a:r>
              <a:rPr sz="2000">
                <a:solidFill>
                  <a:srgbClr val="3D3D3D"/>
                </a:solidFill>
                <a:latin typeface="Calibri"/>
              </a:rPr>
              <a:t>Claude Code Deep Dive &amp; Power User Tips</a:t>
            </a:r>
          </a:p>
          <a:p>
            <a:pPr>
              <a:spcAft>
                <a:spcPts val="800"/>
              </a:spcAft>
              <a:defRPr sz="2000"/>
            </a:pPr>
            <a:r>
              <a:rPr b="1" sz="2000">
                <a:solidFill>
                  <a:srgbClr val="D9644A"/>
                </a:solidFill>
                <a:latin typeface="Calibri"/>
              </a:rPr>
              <a:t>4.  </a:t>
            </a:r>
            <a:r>
              <a:rPr sz="2000">
                <a:solidFill>
                  <a:srgbClr val="3D3D3D"/>
                </a:solidFill>
                <a:latin typeface="Calibri"/>
              </a:rPr>
              <a:t>Live Demo</a:t>
            </a:r>
          </a:p>
          <a:p>
            <a:pPr>
              <a:spcAft>
                <a:spcPts val="800"/>
              </a:spcAft>
              <a:defRPr sz="2000"/>
            </a:pPr>
            <a:r>
              <a:rPr b="1" sz="2000">
                <a:solidFill>
                  <a:srgbClr val="D9644A"/>
                </a:solidFill>
                <a:latin typeface="Calibri"/>
              </a:rPr>
              <a:t>5.  </a:t>
            </a:r>
            <a:r>
              <a:rPr sz="2000">
                <a:solidFill>
                  <a:srgbClr val="3D3D3D"/>
                </a:solidFill>
                <a:latin typeface="Calibri"/>
              </a:rPr>
              <a:t>Open Discussion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2011680"/>
            <a:ext cx="121916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1100" b="1">
                <a:solidFill>
                  <a:srgbClr val="D9644A"/>
                </a:solidFill>
                <a:latin typeface="Calibri"/>
              </a:defRPr>
            </a:pPr>
            <a:r>
              <a:t>PART 1</a:t>
            </a:r>
          </a:p>
          <a:p>
            <a:pPr algn="ctr">
              <a:spcAft>
                <a:spcPts val="1000"/>
              </a:spcAft>
              <a:defRPr sz="4400" b="1">
                <a:solidFill>
                  <a:srgbClr val="FFFFFF"/>
                </a:solidFill>
                <a:latin typeface="Calibri"/>
              </a:defRPr>
            </a:pPr>
            <a:r>
              <a:t>The Claude Ecosystem</a:t>
            </a:r>
          </a:p>
          <a:p>
            <a:pPr algn="ctr">
              <a:defRPr sz="1800">
                <a:solidFill>
                  <a:srgbClr val="999999"/>
                </a:solidFill>
                <a:latin typeface="Calibri"/>
              </a:defRPr>
            </a:pPr>
            <a:r>
              <a:t>From chatbot to work system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MODELS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The Model Lineup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828800"/>
            <a:ext cx="3291840" cy="39319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1560" y="19659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D9644A"/>
                </a:solidFill>
                <a:latin typeface="Calibri"/>
              </a:defRPr>
            </a:pPr>
            <a:r>
              <a:t>POWERHOUSE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05840" y="1984248"/>
            <a:ext cx="1097280" cy="237744"/>
          </a:xfrm>
          <a:prstGeom prst="roundRect">
            <a:avLst>
              <a:gd name="adj" fmla="val 50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2286000"/>
            <a:ext cx="2834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  <a:defRPr sz="1800" b="1" i="0">
                <a:solidFill>
                  <a:srgbClr val="1A1A1A"/>
                </a:solidFill>
                <a:latin typeface="Calibri"/>
              </a:defRPr>
            </a:pPr>
            <a:r>
              <a:t>Opus 4.6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624328"/>
            <a:ext cx="283464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</a:rPr>
              <a:t>Large codebases &amp; debugging</a:t>
            </a:r>
          </a:p>
          <a:p>
            <a:pPr>
              <a:spcAft>
                <a:spcPts val="3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</a:rPr>
              <a:t>Code review &amp; legal reasoning</a:t>
            </a:r>
          </a:p>
          <a:p>
            <a:pPr>
              <a:spcAft>
                <a:spcPts val="3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</a:rPr>
              <a:t>Long-running agent tasks</a:t>
            </a:r>
          </a:p>
          <a:p>
            <a:pPr>
              <a:spcAft>
                <a:spcPts val="3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</a:rPr>
              <a:t>Financial analysis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42316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100" b="0" i="0">
                <a:solidFill>
                  <a:srgbClr val="999999"/>
                </a:solidFill>
                <a:latin typeface="Consolas"/>
              </a:defRPr>
            </a:pPr>
            <a:r>
              <a:t>Feb 5, 2026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60" y="1828800"/>
            <a:ext cx="3291840" cy="39319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09160" y="19659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D9644A"/>
                </a:solidFill>
                <a:latin typeface="Calibri"/>
              </a:defRPr>
            </a:pPr>
            <a:r>
              <a:t>SWEET SPOT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63440" y="1984248"/>
            <a:ext cx="1097280" cy="237744"/>
          </a:xfrm>
          <a:prstGeom prst="roundRect">
            <a:avLst>
              <a:gd name="adj" fmla="val 50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09160" y="2286000"/>
            <a:ext cx="2834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  <a:defRPr sz="1800" b="1" i="0">
                <a:solidFill>
                  <a:srgbClr val="1A1A1A"/>
                </a:solidFill>
                <a:latin typeface="Calibri"/>
              </a:defRPr>
            </a:pPr>
            <a:r>
              <a:t>Sonnet 4.6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9160" y="2624328"/>
            <a:ext cx="283464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</a:rPr>
              <a:t>Coding &amp; agent planning</a:t>
            </a:r>
          </a:p>
          <a:p>
            <a:pPr>
              <a:spcAft>
                <a:spcPts val="3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</a:rPr>
              <a:t>1M context window (beta)</a:t>
            </a:r>
          </a:p>
          <a:p>
            <a:pPr>
              <a:spcAft>
                <a:spcPts val="3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</a:rPr>
              <a:t>Computer use</a:t>
            </a:r>
          </a:p>
          <a:p>
            <a:pPr>
              <a:spcAft>
                <a:spcPts val="3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</a:rPr>
              <a:t>Best speed / capability ratio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09160" y="242316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100" b="0" i="0">
                <a:solidFill>
                  <a:srgbClr val="999999"/>
                </a:solidFill>
                <a:latin typeface="Consolas"/>
              </a:defRPr>
            </a:pPr>
            <a:r>
              <a:t>Feb 17, 2026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1828800"/>
            <a:ext cx="3291840" cy="39319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6760" y="19659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D9644A"/>
                </a:solidFill>
                <a:latin typeface="Calibri"/>
              </a:defRPr>
            </a:pPr>
            <a:r>
              <a:t>SPEEDSTER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321040" y="1984248"/>
            <a:ext cx="1014983" cy="237744"/>
          </a:xfrm>
          <a:prstGeom prst="roundRect">
            <a:avLst>
              <a:gd name="adj" fmla="val 50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6760" y="2286000"/>
            <a:ext cx="2834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  <a:defRPr sz="1800" b="1" i="0">
                <a:solidFill>
                  <a:srgbClr val="1A1A1A"/>
                </a:solidFill>
                <a:latin typeface="Calibri"/>
              </a:defRPr>
            </a:pPr>
            <a:r>
              <a:t>Haiku 4.5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6760" y="2624328"/>
            <a:ext cx="283464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</a:rPr>
              <a:t>Fast &amp; lightweight</a:t>
            </a:r>
          </a:p>
          <a:p>
            <a:pPr>
              <a:spcAft>
                <a:spcPts val="3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</a:rPr>
              <a:t>High-throughput apps</a:t>
            </a:r>
          </a:p>
          <a:p>
            <a:pPr>
              <a:spcAft>
                <a:spcPts val="3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</a:rPr>
              <a:t>Quick tasks</a:t>
            </a:r>
          </a:p>
          <a:p>
            <a:pPr>
              <a:spcAft>
                <a:spcPts val="3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</a:rPr>
              <a:t>Cost-efficient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6760" y="242316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100" b="0" i="0">
                <a:solidFill>
                  <a:srgbClr val="999999"/>
                </a:solidFill>
                <a:latin typeface="Consolas"/>
              </a:defRPr>
            </a:pPr>
            <a:r>
              <a:t>Oct 2025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PRODUCTS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One AI, Many Surfaces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920240"/>
            <a:ext cx="3291840" cy="16459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224028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  <a:defRPr sz="2000" b="1" i="0">
                <a:solidFill>
                  <a:srgbClr val="1A1A1A"/>
                </a:solidFill>
                <a:latin typeface="Calibri"/>
              </a:defRPr>
            </a:pPr>
            <a:r>
              <a:t>Claude.ai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274320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666666"/>
                </a:solidFill>
                <a:latin typeface="Calibri"/>
              </a:defRPr>
            </a:pPr>
            <a:r>
              <a:t>Web &amp; Desktop chat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80560" y="1920240"/>
            <a:ext cx="3291840" cy="16459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0" y="224028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  <a:defRPr sz="2000" b="1" i="0">
                <a:solidFill>
                  <a:srgbClr val="1A1A1A"/>
                </a:solidFill>
                <a:latin typeface="Calibri"/>
              </a:defRPr>
            </a:pPr>
            <a:r>
              <a:t>Claude Code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0" y="274320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666666"/>
                </a:solidFill>
                <a:latin typeface="Calibri"/>
              </a:defRPr>
            </a:pPr>
            <a:r>
              <a:t>CLI &amp; IDE extensions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38160" y="1920240"/>
            <a:ext cx="3291840" cy="16459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0" y="224028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  <a:defRPr sz="2000" b="1" i="0">
                <a:solidFill>
                  <a:srgbClr val="1A1A1A"/>
                </a:solidFill>
                <a:latin typeface="Calibri"/>
              </a:defRPr>
            </a:pPr>
            <a:r>
              <a:t>Claude Cowork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0" y="274320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666666"/>
                </a:solidFill>
                <a:latin typeface="Calibri"/>
              </a:defRPr>
            </a:pPr>
            <a:r>
              <a:t>Computer use &amp; automation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023360"/>
            <a:ext cx="3291840" cy="16459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7280" y="434340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  <a:defRPr sz="2000" b="1" i="0">
                <a:solidFill>
                  <a:srgbClr val="1A1A1A"/>
                </a:solidFill>
                <a:latin typeface="Calibri"/>
              </a:defRPr>
            </a:pPr>
            <a:r>
              <a:t>Managed Agents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484632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666666"/>
                </a:solidFill>
                <a:latin typeface="Calibri"/>
              </a:defRPr>
            </a:pPr>
            <a:r>
              <a:t>Autonomous agent API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80560" y="4023360"/>
            <a:ext cx="3291840" cy="16459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54880" y="434340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  <a:defRPr sz="2000" b="1" i="0">
                <a:solidFill>
                  <a:srgbClr val="1A1A1A"/>
                </a:solidFill>
                <a:latin typeface="Calibri"/>
              </a:defRPr>
            </a:pPr>
            <a:r>
              <a:t>Claude in Office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54880" y="484632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666666"/>
                </a:solidFill>
                <a:latin typeface="Calibri"/>
              </a:defRPr>
            </a:pPr>
            <a:r>
              <a:t>Excel &amp; PowerPoint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38160" y="4023360"/>
            <a:ext cx="3291840" cy="16459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12480" y="434340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  <a:defRPr sz="2000" b="1" i="0">
                <a:solidFill>
                  <a:srgbClr val="1A1A1A"/>
                </a:solidFill>
                <a:latin typeface="Calibri"/>
              </a:defRPr>
            </a:pPr>
            <a:r>
              <a:t>MCP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12480" y="484632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666666"/>
                </a:solidFill>
                <a:latin typeface="Calibri"/>
              </a:defRPr>
            </a:pPr>
            <a:r>
              <a:t>Open protocol for tools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STAR OF TODAY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Claude Code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53035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500"/>
              </a:spcAft>
              <a:defRPr sz="1600">
                <a:latin typeface="Calibri"/>
              </a:defRPr>
            </a:pPr>
            <a:r>
              <a:rPr b="1" sz="1600">
                <a:solidFill>
                  <a:srgbClr val="D9644A"/>
                </a:solidFill>
              </a:rPr>
              <a:t>▸  </a:t>
            </a:r>
            <a:r>
              <a:rPr sz="1600">
                <a:solidFill>
                  <a:srgbClr val="3D3D3D"/>
                </a:solidFill>
                <a:latin typeface="Calibri"/>
              </a:rPr>
              <a:t>Anthropic's official CLI for AI-assisted development</a:t>
            </a:r>
          </a:p>
          <a:p>
            <a:pPr>
              <a:spcAft>
                <a:spcPts val="500"/>
              </a:spcAft>
              <a:defRPr sz="1600">
                <a:latin typeface="Calibri"/>
              </a:defRPr>
            </a:pPr>
            <a:r>
              <a:rPr b="1" sz="1600">
                <a:solidFill>
                  <a:srgbClr val="D9644A"/>
                </a:solidFill>
              </a:rPr>
              <a:t>▸  </a:t>
            </a:r>
            <a:r>
              <a:rPr sz="1600">
                <a:solidFill>
                  <a:srgbClr val="3D3D3D"/>
                </a:solidFill>
                <a:latin typeface="Calibri"/>
              </a:rPr>
              <a:t>Terminal, desktop app, web app, VS Code &amp; JetBrains</a:t>
            </a:r>
          </a:p>
          <a:p>
            <a:pPr>
              <a:spcAft>
                <a:spcPts val="500"/>
              </a:spcAft>
              <a:defRPr sz="1600">
                <a:latin typeface="Calibri"/>
              </a:defRPr>
            </a:pPr>
            <a:r>
              <a:rPr b="1" sz="1600">
                <a:solidFill>
                  <a:srgbClr val="D9644A"/>
                </a:solidFill>
              </a:rPr>
              <a:t>▸  </a:t>
            </a:r>
            <a:r>
              <a:rPr sz="1600">
                <a:solidFill>
                  <a:srgbClr val="3D3D3D"/>
                </a:solidFill>
                <a:latin typeface="Calibri"/>
              </a:rPr>
              <a:t>Powered by Opus 4.6 with 1M context window</a:t>
            </a:r>
          </a:p>
          <a:p>
            <a:pPr>
              <a:spcAft>
                <a:spcPts val="500"/>
              </a:spcAft>
              <a:defRPr sz="1600">
                <a:latin typeface="Calibri"/>
              </a:defRPr>
            </a:pPr>
            <a:r>
              <a:rPr b="1" sz="1600">
                <a:solidFill>
                  <a:srgbClr val="D9644A"/>
                </a:solidFill>
              </a:rPr>
              <a:t>▸  </a:t>
            </a:r>
            <a:r>
              <a:rPr sz="1600">
                <a:solidFill>
                  <a:srgbClr val="3D3D3D"/>
                </a:solidFill>
                <a:latin typeface="Calibri"/>
              </a:rPr>
              <a:t>Reads codebases, plans changes, executes across files, runs tests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83680" y="1828800"/>
            <a:ext cx="4754880" cy="3840480"/>
          </a:xfrm>
          <a:prstGeom prst="roundRect">
            <a:avLst>
              <a:gd name="adj" fmla="val 2000"/>
            </a:avLst>
          </a:prstGeom>
          <a:solidFill>
            <a:srgbClr val="1E1E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12280" y="1993392"/>
            <a:ext cx="429768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200">
                <a:solidFill>
                  <a:srgbClr val="89B4FA"/>
                </a:solidFill>
                <a:latin typeface="Consolas"/>
              </a:defRPr>
            </a:pPr>
            <a:r>
              <a:t>$ claude</a:t>
            </a:r>
          </a:p>
          <a:p>
            <a:pPr>
              <a:spcAft>
                <a:spcPts val="200"/>
              </a:spcAft>
              <a:defRPr sz="1200">
                <a:solidFill>
                  <a:srgbClr val="6C7086"/>
                </a:solidFill>
                <a:latin typeface="Consolas"/>
              </a:defRPr>
            </a:pPr>
          </a:p>
          <a:p>
            <a:pPr>
              <a:spcAft>
                <a:spcPts val="200"/>
              </a:spcAft>
              <a:defRPr sz="1200">
                <a:solidFill>
                  <a:srgbClr val="6C7086"/>
                </a:solidFill>
                <a:latin typeface="Consolas"/>
              </a:defRPr>
            </a:pPr>
            <a:r>
              <a:t># Claude Code reads your repo,</a:t>
            </a:r>
          </a:p>
          <a:p>
            <a:pPr>
              <a:spcAft>
                <a:spcPts val="200"/>
              </a:spcAft>
              <a:defRPr sz="1200">
                <a:solidFill>
                  <a:srgbClr val="6C7086"/>
                </a:solidFill>
                <a:latin typeface="Consolas"/>
              </a:defRPr>
            </a:pPr>
            <a:r>
              <a:t># understands your architecture,</a:t>
            </a:r>
          </a:p>
          <a:p>
            <a:pPr>
              <a:spcAft>
                <a:spcPts val="200"/>
              </a:spcAft>
              <a:defRPr sz="1200">
                <a:solidFill>
                  <a:srgbClr val="6C7086"/>
                </a:solidFill>
                <a:latin typeface="Consolas"/>
              </a:defRPr>
            </a:pPr>
            <a:r>
              <a:t># plans changes across files,</a:t>
            </a:r>
          </a:p>
          <a:p>
            <a:pPr>
              <a:spcAft>
                <a:spcPts val="200"/>
              </a:spcAft>
              <a:defRPr sz="1200">
                <a:solidFill>
                  <a:srgbClr val="6C7086"/>
                </a:solidFill>
                <a:latin typeface="Consolas"/>
              </a:defRPr>
            </a:pPr>
            <a:r>
              <a:t># writes &amp; runs tests,</a:t>
            </a:r>
          </a:p>
          <a:p>
            <a:pPr>
              <a:spcAft>
                <a:spcPts val="200"/>
              </a:spcAft>
              <a:defRPr sz="1200">
                <a:solidFill>
                  <a:srgbClr val="6C7086"/>
                </a:solidFill>
                <a:latin typeface="Consolas"/>
              </a:defRPr>
            </a:pPr>
            <a:r>
              <a:t># and iterates on feedback.</a:t>
            </a:r>
          </a:p>
          <a:p>
            <a:pPr>
              <a:spcAft>
                <a:spcPts val="200"/>
              </a:spcAft>
              <a:defRPr sz="1200">
                <a:solidFill>
                  <a:srgbClr val="6C7086"/>
                </a:solidFill>
                <a:latin typeface="Consolas"/>
              </a:defRPr>
            </a:pPr>
          </a:p>
          <a:p>
            <a:pPr>
              <a:spcAft>
                <a:spcPts val="200"/>
              </a:spcAft>
              <a:defRPr sz="1200">
                <a:solidFill>
                  <a:srgbClr val="89B4FA"/>
                </a:solidFill>
                <a:latin typeface="Consolas"/>
              </a:defRPr>
            </a:pPr>
            <a:r>
              <a:t>$ claude "add auth to the API"</a:t>
            </a:r>
          </a:p>
          <a:p>
            <a:pPr>
              <a:spcAft>
                <a:spcPts val="200"/>
              </a:spcAft>
              <a:defRPr sz="1200">
                <a:solidFill>
                  <a:srgbClr val="F9E2AF"/>
                </a:solidFill>
                <a:latin typeface="Consolas"/>
              </a:defRPr>
            </a:pPr>
            <a:r>
              <a:t>Planning changes across 7 files...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BEYOND THE CHAT WINDOW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Cowork &amp; Managed Agents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920240"/>
            <a:ext cx="5029200" cy="4114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1560" y="205740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D9644A"/>
                </a:solidFill>
                <a:latin typeface="Calibri"/>
              </a:defRPr>
            </a:pPr>
            <a:r>
              <a:t>GENERALLY AVAILABLE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05840" y="2075688"/>
            <a:ext cx="1837943" cy="237744"/>
          </a:xfrm>
          <a:prstGeom prst="roundRect">
            <a:avLst>
              <a:gd name="adj" fmla="val 50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237744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  <a:defRPr sz="1800" b="1" i="0">
                <a:solidFill>
                  <a:srgbClr val="1A1A1A"/>
                </a:solidFill>
                <a:latin typeface="Calibri"/>
              </a:defRPr>
            </a:pPr>
            <a:r>
              <a:t>Claude Cowork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715768"/>
            <a:ext cx="45720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</a:rPr>
              <a:t>Computer use — point, click, navigate</a:t>
            </a:r>
          </a:p>
          <a:p>
            <a:pPr>
              <a:spcAft>
                <a:spcPts val="3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</a:rPr>
              <a:t>File access &amp; multi-step execution</a:t>
            </a:r>
          </a:p>
          <a:p>
            <a:pPr>
              <a:spcAft>
                <a:spcPts val="3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</a:rPr>
              <a:t>No setup required</a:t>
            </a:r>
          </a:p>
          <a:p>
            <a:pPr>
              <a:spcAft>
                <a:spcPts val="3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</a:rPr>
              <a:t>13 enterprise connectors</a:t>
            </a:r>
          </a:p>
          <a:p>
            <a:pPr>
              <a:spcAft>
                <a:spcPts val="3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</a:rPr>
              <a:t>10 domain-specific plugins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0" y="1920240"/>
            <a:ext cx="5029200" cy="4114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29400" y="205740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D9644A"/>
                </a:solidFill>
                <a:latin typeface="Calibri"/>
              </a:defRPr>
            </a:pPr>
            <a:r>
              <a:t>PUBLIC BETA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0" y="2075688"/>
            <a:ext cx="1179576" cy="237744"/>
          </a:xfrm>
          <a:prstGeom prst="roundRect">
            <a:avLst>
              <a:gd name="adj" fmla="val 50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29400" y="237744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  <a:defRPr sz="1800" b="1" i="0">
                <a:solidFill>
                  <a:srgbClr val="1A1A1A"/>
                </a:solidFill>
                <a:latin typeface="Calibri"/>
              </a:defRPr>
            </a:pPr>
            <a:r>
              <a:t>Managed Agents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2715768"/>
            <a:ext cx="45720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</a:rPr>
              <a:t>Fully managed agent harness</a:t>
            </a:r>
          </a:p>
          <a:p>
            <a:pPr>
              <a:spcAft>
                <a:spcPts val="3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</a:rPr>
              <a:t>Secure sandboxing</a:t>
            </a:r>
          </a:p>
          <a:p>
            <a:pPr>
              <a:spcAft>
                <a:spcPts val="3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</a:rPr>
              <a:t>Built-in tools &amp; SSE streaming</a:t>
            </a:r>
          </a:p>
          <a:p>
            <a:pPr>
              <a:spcAft>
                <a:spcPts val="3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</a:rPr>
              <a:t>/v1/agents &amp; /v1/sessions API</a:t>
            </a:r>
          </a:p>
          <a:p>
            <a:pPr>
              <a:spcAft>
                <a:spcPts val="3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</a:rPr>
              <a:t>Long-running autonomous tasks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OPEN PROTOCOL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Model Context Protocol (MCP)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600" b="0" i="0">
                <a:solidFill>
                  <a:srgbClr val="666666"/>
                </a:solidFill>
                <a:latin typeface="Calibri"/>
              </a:defRPr>
            </a:pPr>
            <a:r>
              <a:t>The open protocol connecting Claude to your entire toolchain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0" y="2743200"/>
            <a:ext cx="2103120" cy="1280160"/>
          </a:xfrm>
          <a:prstGeom prst="roundRect">
            <a:avLst>
              <a:gd name="adj" fmla="val 4000"/>
            </a:avLst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0" y="2926080"/>
            <a:ext cx="2103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800" b="1" i="0">
                <a:solidFill>
                  <a:srgbClr val="FFFFFF"/>
                </a:solidFill>
                <a:latin typeface="Calibri"/>
              </a:defRPr>
            </a:pPr>
            <a:r>
              <a:t>Claude</a:t>
            </a:r>
            <a:br/>
            <a:r>
              <a:t>+ MCP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2286000"/>
            <a:ext cx="1645920" cy="7315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450592"/>
            <a:ext cx="1645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400" b="1" i="0">
                <a:solidFill>
                  <a:srgbClr val="1A1A1A"/>
                </a:solidFill>
                <a:latin typeface="Calibri"/>
              </a:defRPr>
            </a:pPr>
            <a:r>
              <a:t>GitHub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926080" y="2286000"/>
            <a:ext cx="1645920" cy="7315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926080" y="2450592"/>
            <a:ext cx="1645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400" b="1" i="0">
                <a:solidFill>
                  <a:srgbClr val="1A1A1A"/>
                </a:solidFill>
                <a:latin typeface="Calibri"/>
              </a:defRPr>
            </a:pPr>
            <a:r>
              <a:t>Sentry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3657600"/>
            <a:ext cx="1645920" cy="7315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3822192"/>
            <a:ext cx="1645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400" b="1" i="0">
                <a:solidFill>
                  <a:srgbClr val="1A1A1A"/>
                </a:solidFill>
                <a:latin typeface="Calibri"/>
              </a:defRPr>
            </a:pPr>
            <a:r>
              <a:t>Playwright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26080" y="3657600"/>
            <a:ext cx="1645920" cy="7315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26080" y="3822192"/>
            <a:ext cx="1645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400" b="1" i="0">
                <a:solidFill>
                  <a:srgbClr val="1A1A1A"/>
                </a:solidFill>
                <a:latin typeface="Calibri"/>
              </a:defRPr>
            </a:pPr>
            <a:r>
              <a:t>Figma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0" y="2286000"/>
            <a:ext cx="1645920" cy="7315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0" y="2450592"/>
            <a:ext cx="1645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400" b="1" i="0">
                <a:solidFill>
                  <a:srgbClr val="1A1A1A"/>
                </a:solidFill>
                <a:latin typeface="Calibri"/>
              </a:defRPr>
            </a:pPr>
            <a:r>
              <a:t>Slack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601200" y="2286000"/>
            <a:ext cx="1645920" cy="7315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01200" y="2450592"/>
            <a:ext cx="1645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400" b="1" i="0">
                <a:solidFill>
                  <a:srgbClr val="1A1A1A"/>
                </a:solidFill>
                <a:latin typeface="Calibri"/>
              </a:defRPr>
            </a:pPr>
            <a:r>
              <a:t>Databases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0" y="3657600"/>
            <a:ext cx="1645920" cy="7315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72400" y="3822192"/>
            <a:ext cx="1645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400" b="1" i="0">
                <a:solidFill>
                  <a:srgbClr val="1A1A1A"/>
                </a:solidFill>
                <a:latin typeface="Calibri"/>
              </a:defRPr>
            </a:pPr>
            <a:r>
              <a:t>Linear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601200" y="3657600"/>
            <a:ext cx="1645920" cy="7315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601200" y="3822192"/>
            <a:ext cx="1645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400" b="1" i="0">
                <a:solidFill>
                  <a:srgbClr val="1A1A1A"/>
                </a:solidFill>
                <a:latin typeface="Calibri"/>
              </a:defRPr>
            </a:pPr>
            <a:r>
              <a:t>+ more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286000" y="5303520"/>
            <a:ext cx="7589520" cy="502920"/>
          </a:xfrm>
          <a:prstGeom prst="roundRect">
            <a:avLst>
              <a:gd name="adj" fmla="val 2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286000" y="5303520"/>
            <a:ext cx="45720" cy="502920"/>
          </a:xfrm>
          <a:prstGeom prst="rect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468880" y="539496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3D3D3D"/>
                </a:solidFill>
                <a:latin typeface="Calibri"/>
              </a:defRPr>
            </a:pPr>
            <a:r>
              <a:t>Configure via /mcp — enables autonomous agent-like functionality across tools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2011680"/>
            <a:ext cx="121916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1100" b="1">
                <a:solidFill>
                  <a:srgbClr val="D9644A"/>
                </a:solidFill>
                <a:latin typeface="Calibri"/>
              </a:defRPr>
            </a:pPr>
            <a:r>
              <a:t>PART 2</a:t>
            </a:r>
          </a:p>
          <a:p>
            <a:pPr algn="ctr">
              <a:spcAft>
                <a:spcPts val="1000"/>
              </a:spcAft>
              <a:defRPr sz="4400" b="1">
                <a:solidFill>
                  <a:srgbClr val="FFFFFF"/>
                </a:solidFill>
                <a:latin typeface="Calibri"/>
              </a:defRPr>
            </a:pPr>
            <a:r>
              <a:t>2026: An Explosive Start</a:t>
            </a:r>
          </a:p>
          <a:p>
            <a:pPr algn="ctr">
              <a:defRPr sz="1800">
                <a:solidFill>
                  <a:srgbClr val="999999"/>
                </a:solidFill>
                <a:latin typeface="Calibri"/>
              </a:defRPr>
            </a:pPr>
            <a:r>
              <a:t>What Anthropic shipped this year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371600"/>
            <a:ext cx="12191695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800"/>
              </a:spcAft>
              <a:defRPr sz="13000" b="1">
                <a:solidFill>
                  <a:srgbClr val="D9644A"/>
                </a:solidFill>
                <a:latin typeface="Calibri"/>
              </a:defRPr>
            </a:pPr>
            <a:r>
              <a:t>120+</a:t>
            </a:r>
          </a:p>
          <a:p>
            <a:pPr algn="ctr">
              <a:defRPr sz="2200">
                <a:solidFill>
                  <a:srgbClr val="666666"/>
                </a:solidFill>
                <a:latin typeface="Calibri"/>
              </a:defRPr>
            </a:pPr>
            <a:r>
              <a:t>new features shipped in Q1 2026 alone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TIMELINE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February 2026: A Month to Remember</a:t>
            </a:r>
          </a:p>
        </p:txBody>
      </p:sp>
      <p:sp>
        <p:nvSpPr>
          <p:cNvPr id="4" name="Rectangle 3"/>
          <p:cNvSpPr/>
          <p:nvPr/>
        </p:nvSpPr>
        <p:spPr>
          <a:xfrm>
            <a:off x="1828800" y="1920240"/>
            <a:ext cx="27432" cy="4389120"/>
          </a:xfrm>
          <a:prstGeom prst="rect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737360" y="1993392"/>
            <a:ext cx="219456" cy="219456"/>
          </a:xfrm>
          <a:prstGeom prst="ellipse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1920240"/>
            <a:ext cx="1280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  <a:defRPr sz="1300" b="1" i="0">
                <a:solidFill>
                  <a:srgbClr val="D9644A"/>
                </a:solidFill>
                <a:latin typeface="Consolas"/>
              </a:defRPr>
            </a:pPr>
            <a:r>
              <a:t>Feb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1920240"/>
            <a:ext cx="8686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700" b="1" i="0">
                <a:solidFill>
                  <a:srgbClr val="1A1A1A"/>
                </a:solidFill>
                <a:latin typeface="Calibri"/>
              </a:defRPr>
            </a:pPr>
            <a:r>
              <a:t>Claude Opus 4.6 Launch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212848"/>
            <a:ext cx="8686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200" b="0" i="0">
                <a:solidFill>
                  <a:srgbClr val="666666"/>
                </a:solidFill>
                <a:latin typeface="Calibri"/>
              </a:defRPr>
            </a:pPr>
            <a:r>
              <a:t>Top-end performance for debugging, code review, long-running agent tasks</a:t>
            </a:r>
          </a:p>
        </p:txBody>
      </p:sp>
      <p:sp>
        <p:nvSpPr>
          <p:cNvPr id="9" name="Oval 8"/>
          <p:cNvSpPr/>
          <p:nvPr/>
        </p:nvSpPr>
        <p:spPr>
          <a:xfrm>
            <a:off x="1737360" y="2862072"/>
            <a:ext cx="219456" cy="219456"/>
          </a:xfrm>
          <a:prstGeom prst="ellipse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5760" y="2788920"/>
            <a:ext cx="1280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  <a:defRPr sz="1300" b="1" i="0">
                <a:solidFill>
                  <a:srgbClr val="D9644A"/>
                </a:solidFill>
                <a:latin typeface="Consolas"/>
              </a:defRPr>
            </a:pPr>
            <a:r>
              <a:t>Feb 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0" y="2788920"/>
            <a:ext cx="8686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700" b="1" i="0">
                <a:solidFill>
                  <a:srgbClr val="1A1A1A"/>
                </a:solidFill>
                <a:latin typeface="Calibri"/>
              </a:defRPr>
            </a:pPr>
            <a:r>
              <a:t>Cowork on Windows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0" y="3081528"/>
            <a:ext cx="8686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200" b="0" i="0">
                <a:solidFill>
                  <a:srgbClr val="666666"/>
                </a:solidFill>
                <a:latin typeface="Calibri"/>
              </a:defRPr>
            </a:pPr>
            <a:r>
              <a:t>Feature parity with macOS — file access, multi-step execution, MCP connectors</a:t>
            </a:r>
          </a:p>
        </p:txBody>
      </p:sp>
      <p:sp>
        <p:nvSpPr>
          <p:cNvPr id="13" name="Oval 12"/>
          <p:cNvSpPr/>
          <p:nvPr/>
        </p:nvSpPr>
        <p:spPr>
          <a:xfrm>
            <a:off x="1737360" y="3730752"/>
            <a:ext cx="219456" cy="219456"/>
          </a:xfrm>
          <a:prstGeom prst="ellipse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5760" y="3657600"/>
            <a:ext cx="1280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  <a:defRPr sz="1300" b="1" i="0">
                <a:solidFill>
                  <a:srgbClr val="D9644A"/>
                </a:solidFill>
                <a:latin typeface="Consolas"/>
              </a:defRPr>
            </a:pPr>
            <a:r>
              <a:t>Feb 17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86000" y="3657600"/>
            <a:ext cx="8686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700" b="1" i="0">
                <a:solidFill>
                  <a:srgbClr val="1A1A1A"/>
                </a:solidFill>
                <a:latin typeface="Calibri"/>
              </a:defRPr>
            </a:pPr>
            <a:r>
              <a:t>Claude Sonnet 4.6 Launch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3950208"/>
            <a:ext cx="8686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200" b="0" i="0">
                <a:solidFill>
                  <a:srgbClr val="666666"/>
                </a:solidFill>
                <a:latin typeface="Calibri"/>
              </a:defRPr>
            </a:pPr>
            <a:r>
              <a:t>1M context window (beta), improved coding &amp; agent planning</a:t>
            </a:r>
          </a:p>
        </p:txBody>
      </p:sp>
      <p:sp>
        <p:nvSpPr>
          <p:cNvPr id="17" name="Oval 16"/>
          <p:cNvSpPr/>
          <p:nvPr/>
        </p:nvSpPr>
        <p:spPr>
          <a:xfrm>
            <a:off x="1737360" y="4599431"/>
            <a:ext cx="219456" cy="219456"/>
          </a:xfrm>
          <a:prstGeom prst="ellipse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5760" y="4526279"/>
            <a:ext cx="1280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  <a:defRPr sz="1300" b="1" i="0">
                <a:solidFill>
                  <a:srgbClr val="D9644A"/>
                </a:solidFill>
                <a:latin typeface="Consolas"/>
              </a:defRPr>
            </a:pPr>
            <a:r>
              <a:t>Feb 20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86000" y="4526279"/>
            <a:ext cx="8686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700" b="1" i="0">
                <a:solidFill>
                  <a:srgbClr val="1A1A1A"/>
                </a:solidFill>
                <a:latin typeface="Calibri"/>
              </a:defRPr>
            </a:pPr>
            <a:r>
              <a:t>Claude in Microsoft Office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86000" y="4818887"/>
            <a:ext cx="8686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200" b="0" i="0">
                <a:solidFill>
                  <a:srgbClr val="666666"/>
                </a:solidFill>
                <a:latin typeface="Calibri"/>
              </a:defRPr>
            </a:pPr>
            <a:r>
              <a:t>Excel &amp; PowerPoint add-ins with shared conversation context</a:t>
            </a:r>
          </a:p>
        </p:txBody>
      </p:sp>
      <p:sp>
        <p:nvSpPr>
          <p:cNvPr id="21" name="Oval 20"/>
          <p:cNvSpPr/>
          <p:nvPr/>
        </p:nvSpPr>
        <p:spPr>
          <a:xfrm>
            <a:off x="1737360" y="5468112"/>
            <a:ext cx="219456" cy="219456"/>
          </a:xfrm>
          <a:prstGeom prst="ellipse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65760" y="5394960"/>
            <a:ext cx="1280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  <a:defRPr sz="1300" b="1" i="0">
                <a:solidFill>
                  <a:srgbClr val="D9644A"/>
                </a:solidFill>
                <a:latin typeface="Consolas"/>
              </a:defRPr>
            </a:pPr>
            <a:r>
              <a:t>Feb 24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86000" y="5394960"/>
            <a:ext cx="8686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700" b="1" i="0">
                <a:solidFill>
                  <a:srgbClr val="1A1A1A"/>
                </a:solidFill>
                <a:latin typeface="Calibri"/>
              </a:defRPr>
            </a:pPr>
            <a:r>
              <a:t>Enterprise Cowork Expansion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286000" y="5687568"/>
            <a:ext cx="8686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200" b="0" i="0">
                <a:solidFill>
                  <a:srgbClr val="666666"/>
                </a:solidFill>
                <a:latin typeface="Calibri"/>
              </a:defRPr>
            </a:pPr>
            <a:r>
              <a:t>13 enterprise connectors, 10 domain plugins, recurring task scheduling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TIMELINE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March — April 2026</a:t>
            </a:r>
          </a:p>
        </p:txBody>
      </p:sp>
      <p:sp>
        <p:nvSpPr>
          <p:cNvPr id="4" name="Rectangle 3"/>
          <p:cNvSpPr/>
          <p:nvPr/>
        </p:nvSpPr>
        <p:spPr>
          <a:xfrm>
            <a:off x="1828800" y="1920240"/>
            <a:ext cx="27432" cy="2926080"/>
          </a:xfrm>
          <a:prstGeom prst="rect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737360" y="1993392"/>
            <a:ext cx="219456" cy="219456"/>
          </a:xfrm>
          <a:prstGeom prst="ellipse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1920240"/>
            <a:ext cx="1280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  <a:defRPr sz="1300" b="1" i="0">
                <a:solidFill>
                  <a:srgbClr val="D9644A"/>
                </a:solidFill>
                <a:latin typeface="Consolas"/>
              </a:defRPr>
            </a:pPr>
            <a:r>
              <a:t>Mar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1920240"/>
            <a:ext cx="8686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700" b="1" i="0">
                <a:solidFill>
                  <a:srgbClr val="1A1A1A"/>
                </a:solidFill>
                <a:latin typeface="Calibri"/>
              </a:defRPr>
            </a:pPr>
            <a:r>
              <a:t>Community Ambassador Program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212848"/>
            <a:ext cx="8686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200" b="0" i="0">
                <a:solidFill>
                  <a:srgbClr val="666666"/>
                </a:solidFill>
                <a:latin typeface="Calibri"/>
              </a:defRPr>
            </a:pPr>
            <a:r>
              <a:t>Global program: API credits, early access, event sponsorship, Anthropic Slack</a:t>
            </a:r>
          </a:p>
        </p:txBody>
      </p:sp>
      <p:sp>
        <p:nvSpPr>
          <p:cNvPr id="9" name="Oval 8"/>
          <p:cNvSpPr/>
          <p:nvPr/>
        </p:nvSpPr>
        <p:spPr>
          <a:xfrm>
            <a:off x="1737360" y="2999232"/>
            <a:ext cx="219456" cy="219456"/>
          </a:xfrm>
          <a:prstGeom prst="ellipse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5760" y="2926080"/>
            <a:ext cx="1280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  <a:defRPr sz="1300" b="1" i="0">
                <a:solidFill>
                  <a:srgbClr val="D9644A"/>
                </a:solidFill>
                <a:latin typeface="Consolas"/>
              </a:defRPr>
            </a:pPr>
            <a:r>
              <a:t>Apr 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0" y="2926080"/>
            <a:ext cx="8686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700" b="1" i="0">
                <a:solidFill>
                  <a:srgbClr val="1A1A1A"/>
                </a:solidFill>
                <a:latin typeface="Calibri"/>
              </a:defRPr>
            </a:pPr>
            <a:r>
              <a:t>Claude Mythos Preview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0" y="3218688"/>
            <a:ext cx="8686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200" b="0" i="0">
                <a:solidFill>
                  <a:srgbClr val="666666"/>
                </a:solidFill>
                <a:latin typeface="Calibri"/>
              </a:defRPr>
            </a:pPr>
            <a:r>
              <a:t>Project Glasswing — cybersecurity vulnerability detection for 11 organizations</a:t>
            </a:r>
          </a:p>
        </p:txBody>
      </p:sp>
      <p:sp>
        <p:nvSpPr>
          <p:cNvPr id="13" name="Oval 12"/>
          <p:cNvSpPr/>
          <p:nvPr/>
        </p:nvSpPr>
        <p:spPr>
          <a:xfrm>
            <a:off x="1737360" y="4005072"/>
            <a:ext cx="219456" cy="219456"/>
          </a:xfrm>
          <a:prstGeom prst="ellipse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5760" y="3931920"/>
            <a:ext cx="1280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  <a:defRPr sz="1300" b="1" i="0">
                <a:solidFill>
                  <a:srgbClr val="D9644A"/>
                </a:solidFill>
                <a:latin typeface="Consolas"/>
              </a:defRPr>
            </a:pPr>
            <a:r>
              <a:t>Apr 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86000" y="3931920"/>
            <a:ext cx="8686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700" b="1" i="0">
                <a:solidFill>
                  <a:srgbClr val="1A1A1A"/>
                </a:solidFill>
                <a:latin typeface="Calibri"/>
              </a:defRPr>
            </a:pPr>
            <a:r>
              <a:t>Enterprise Scaling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4224528"/>
            <a:ext cx="8686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200" b="0" i="0">
                <a:solidFill>
                  <a:srgbClr val="666666"/>
                </a:solidFill>
                <a:latin typeface="Calibri"/>
              </a:defRPr>
            </a:pPr>
            <a:r>
              <a:t>Cowork + Managed Agents: expanded analytics, RBAC, OpenTelemetry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5303520"/>
            <a:ext cx="10515600" cy="502920"/>
          </a:xfrm>
          <a:prstGeom prst="roundRect">
            <a:avLst>
              <a:gd name="adj" fmla="val 2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22960" y="5303520"/>
            <a:ext cx="45720" cy="502920"/>
          </a:xfrm>
          <a:prstGeom prst="rect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05840" y="5394960"/>
            <a:ext cx="10241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3D3D3D"/>
                </a:solidFill>
                <a:latin typeface="Calibri"/>
              </a:defRPr>
            </a:pPr>
            <a:r>
              <a:t>Coming up: Code with Claude Conference — SF (May 6) • London (May 19) • Tokyo (Jun 10)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THE BIG PICTURE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Five Key Themes for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spcAft>
                <a:spcPts val="800"/>
              </a:spcAft>
              <a:defRPr sz="1900"/>
            </a:pPr>
            <a:r>
              <a:rPr b="1" sz="1900">
                <a:solidFill>
                  <a:srgbClr val="D9644A"/>
                </a:solidFill>
                <a:latin typeface="Calibri"/>
              </a:rPr>
              <a:t>1.  </a:t>
            </a:r>
            <a:r>
              <a:rPr sz="1900">
                <a:solidFill>
                  <a:srgbClr val="3D3D3D"/>
                </a:solidFill>
                <a:latin typeface="Calibri"/>
              </a:rPr>
              <a:t>From chatbot to work system — integrated platform across files, tools, workflows</a:t>
            </a:r>
          </a:p>
          <a:p>
            <a:pPr>
              <a:spcAft>
                <a:spcPts val="800"/>
              </a:spcAft>
              <a:defRPr sz="1900"/>
            </a:pPr>
            <a:r>
              <a:rPr b="1" sz="1900">
                <a:solidFill>
                  <a:srgbClr val="D9644A"/>
                </a:solidFill>
                <a:latin typeface="Calibri"/>
              </a:rPr>
              <a:t>2.  </a:t>
            </a:r>
            <a:r>
              <a:rPr sz="1900">
                <a:solidFill>
                  <a:srgbClr val="3D3D3D"/>
                </a:solidFill>
                <a:latin typeface="Calibri"/>
              </a:rPr>
              <a:t>Agentic capabilities — autonomous task completion with Managed Agents &amp; Cowork</a:t>
            </a:r>
          </a:p>
          <a:p>
            <a:pPr>
              <a:spcAft>
                <a:spcPts val="800"/>
              </a:spcAft>
              <a:defRPr sz="1900"/>
            </a:pPr>
            <a:r>
              <a:rPr b="1" sz="1900">
                <a:solidFill>
                  <a:srgbClr val="D9644A"/>
                </a:solidFill>
                <a:latin typeface="Calibri"/>
              </a:rPr>
              <a:t>3.  </a:t>
            </a:r>
            <a:r>
              <a:rPr sz="1900">
                <a:solidFill>
                  <a:srgbClr val="3D3D3D"/>
                </a:solidFill>
                <a:latin typeface="Calibri"/>
              </a:rPr>
              <a:t>Enterprise readiness — RBAC, analytics, connectors, compliance features</a:t>
            </a:r>
          </a:p>
          <a:p>
            <a:pPr>
              <a:spcAft>
                <a:spcPts val="800"/>
              </a:spcAft>
              <a:defRPr sz="1900"/>
            </a:pPr>
            <a:r>
              <a:rPr b="1" sz="1900">
                <a:solidFill>
                  <a:srgbClr val="D9644A"/>
                </a:solidFill>
                <a:latin typeface="Calibri"/>
              </a:rPr>
              <a:t>4.  </a:t>
            </a:r>
            <a:r>
              <a:rPr sz="1900">
                <a:solidFill>
                  <a:srgbClr val="3D3D3D"/>
                </a:solidFill>
                <a:latin typeface="Calibri"/>
              </a:rPr>
              <a:t>Developer ecosystem — MCP, ambassadors, Code with Claude conference</a:t>
            </a:r>
          </a:p>
          <a:p>
            <a:pPr>
              <a:spcAft>
                <a:spcPts val="800"/>
              </a:spcAft>
              <a:defRPr sz="1900"/>
            </a:pPr>
            <a:r>
              <a:rPr b="1" sz="1900">
                <a:solidFill>
                  <a:srgbClr val="D9644A"/>
                </a:solidFill>
                <a:latin typeface="Calibri"/>
              </a:rPr>
              <a:t>5.  </a:t>
            </a:r>
            <a:r>
              <a:rPr sz="1900">
                <a:solidFill>
                  <a:srgbClr val="3D3D3D"/>
                </a:solidFill>
                <a:latin typeface="Calibri"/>
              </a:rPr>
              <a:t>Cybersecurity — Project Glasswing / Mythos for vulnerability detection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2011680"/>
            <a:ext cx="121916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1100" b="1">
                <a:solidFill>
                  <a:srgbClr val="D9644A"/>
                </a:solidFill>
                <a:latin typeface="Calibri"/>
              </a:defRPr>
            </a:pPr>
            <a:r>
              <a:t>PART 3</a:t>
            </a:r>
          </a:p>
          <a:p>
            <a:pPr algn="ctr">
              <a:spcAft>
                <a:spcPts val="1000"/>
              </a:spcAft>
              <a:defRPr sz="4400" b="1">
                <a:solidFill>
                  <a:srgbClr val="FFFFFF"/>
                </a:solidFill>
                <a:latin typeface="Calibri"/>
              </a:defRPr>
            </a:pPr>
            <a:r>
              <a:t>Claude Code Deep Dive</a:t>
            </a:r>
          </a:p>
          <a:p>
            <a:pPr algn="ctr">
              <a:defRPr sz="1800">
                <a:solidFill>
                  <a:srgbClr val="999999"/>
                </a:solidFill>
                <a:latin typeface="Calibri"/>
              </a:defRPr>
            </a:pPr>
            <a:r>
              <a:t>Tips, tricks &amp; best practices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822960" y="502920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02920"/>
            <a:ext cx="685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000" b="1" i="0">
                <a:solidFill>
                  <a:srgbClr val="D9644A"/>
                </a:solidFill>
                <a:latin typeface="Calibri"/>
              </a:defRPr>
            </a:pPr>
            <a:r>
              <a:t>TIP #1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686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CLAUDE.md — Your Project's Memory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54864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500"/>
              </a:spcAft>
              <a:defRPr sz="1600">
                <a:latin typeface="Calibri"/>
              </a:defRPr>
            </a:pPr>
            <a:r>
              <a:rPr b="1" sz="1600">
                <a:solidFill>
                  <a:srgbClr val="D9644A"/>
                </a:solidFill>
              </a:rPr>
              <a:t>▸  </a:t>
            </a:r>
            <a:r>
              <a:rPr sz="1600">
                <a:solidFill>
                  <a:srgbClr val="3D3D3D"/>
                </a:solidFill>
                <a:latin typeface="Calibri"/>
              </a:rPr>
              <a:t>Run /init to auto-generate from your codebase</a:t>
            </a:r>
          </a:p>
          <a:p>
            <a:pPr>
              <a:spcAft>
                <a:spcPts val="500"/>
              </a:spcAft>
              <a:defRPr sz="1600">
                <a:latin typeface="Calibri"/>
              </a:defRPr>
            </a:pPr>
            <a:r>
              <a:rPr b="1" sz="1600">
                <a:solidFill>
                  <a:srgbClr val="D9644A"/>
                </a:solidFill>
              </a:rPr>
              <a:t>▸  </a:t>
            </a:r>
            <a:r>
              <a:rPr sz="1600">
                <a:solidFill>
                  <a:srgbClr val="3D3D3D"/>
                </a:solidFill>
                <a:latin typeface="Calibri"/>
              </a:rPr>
              <a:t>Include: architecture, coding standards, key files, build commands</a:t>
            </a:r>
          </a:p>
          <a:p>
            <a:pPr>
              <a:spcAft>
                <a:spcPts val="500"/>
              </a:spcAft>
              <a:defRPr sz="1600">
                <a:latin typeface="Calibri"/>
              </a:defRPr>
            </a:pPr>
            <a:r>
              <a:rPr b="1" sz="1600">
                <a:solidFill>
                  <a:srgbClr val="D9644A"/>
                </a:solidFill>
              </a:rPr>
              <a:t>▸  </a:t>
            </a:r>
            <a:r>
              <a:rPr sz="1600">
                <a:solidFill>
                  <a:srgbClr val="3D3D3D"/>
                </a:solidFill>
                <a:latin typeface="Calibri"/>
              </a:rPr>
              <a:t>Keep under 200 lines (longer = lower instruction adherence)</a:t>
            </a:r>
          </a:p>
          <a:p>
            <a:pPr>
              <a:spcAft>
                <a:spcPts val="500"/>
              </a:spcAft>
              <a:defRPr sz="1600">
                <a:latin typeface="Calibri"/>
              </a:defRPr>
            </a:pPr>
            <a:r>
              <a:rPr b="1" sz="1600">
                <a:solidFill>
                  <a:srgbClr val="D9644A"/>
                </a:solidFill>
              </a:rPr>
              <a:t>▸  </a:t>
            </a:r>
            <a:r>
              <a:rPr sz="1600">
                <a:solidFill>
                  <a:srgbClr val="3D3D3D"/>
                </a:solidFill>
                <a:latin typeface="Calibri"/>
              </a:rPr>
              <a:t>Team-shareable via git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4389120"/>
            <a:ext cx="5303520" cy="502920"/>
          </a:xfrm>
          <a:prstGeom prst="roundRect">
            <a:avLst>
              <a:gd name="adj" fmla="val 2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4389120"/>
            <a:ext cx="45720" cy="502920"/>
          </a:xfrm>
          <a:prstGeom prst="rect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4480560"/>
            <a:ext cx="5029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3D3D3D"/>
                </a:solidFill>
                <a:latin typeface="Calibri"/>
              </a:defRPr>
            </a:pPr>
            <a:r>
              <a:t>40% faster code review cycles when properly configured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675120" y="1691640"/>
            <a:ext cx="4754880" cy="3840480"/>
          </a:xfrm>
          <a:prstGeom prst="roundRect">
            <a:avLst>
              <a:gd name="adj" fmla="val 2000"/>
            </a:avLst>
          </a:prstGeom>
          <a:solidFill>
            <a:srgbClr val="1E1E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903720" y="1856232"/>
            <a:ext cx="429768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200">
                <a:solidFill>
                  <a:srgbClr val="6C7086"/>
                </a:solidFill>
                <a:latin typeface="Consolas"/>
              </a:defRPr>
            </a:pPr>
            <a:r>
              <a:t># CLAUDE.md</a:t>
            </a:r>
          </a:p>
          <a:p>
            <a:pPr>
              <a:spcAft>
                <a:spcPts val="200"/>
              </a:spcAft>
              <a:defRPr sz="1200">
                <a:solidFill>
                  <a:srgbClr val="6C7086"/>
                </a:solidFill>
                <a:latin typeface="Consolas"/>
              </a:defRPr>
            </a:pPr>
          </a:p>
          <a:p>
            <a:pPr>
              <a:spcAft>
                <a:spcPts val="200"/>
              </a:spcAft>
              <a:defRPr sz="1200">
                <a:solidFill>
                  <a:srgbClr val="F9E2AF"/>
                </a:solidFill>
                <a:latin typeface="Consolas"/>
              </a:defRPr>
            </a:pPr>
            <a:r>
              <a:t>## Architecture</a:t>
            </a:r>
          </a:p>
          <a:p>
            <a:pPr>
              <a:spcAft>
                <a:spcPts val="200"/>
              </a:spcAft>
              <a:defRPr sz="1200">
                <a:solidFill>
                  <a:srgbClr val="A6E3A1"/>
                </a:solidFill>
                <a:latin typeface="Consolas"/>
              </a:defRPr>
            </a:pPr>
            <a:r>
              <a:t>React + TypeScript frontend</a:t>
            </a:r>
          </a:p>
          <a:p>
            <a:pPr>
              <a:spcAft>
                <a:spcPts val="200"/>
              </a:spcAft>
              <a:defRPr sz="1200">
                <a:solidFill>
                  <a:srgbClr val="A6E3A1"/>
                </a:solidFill>
                <a:latin typeface="Consolas"/>
              </a:defRPr>
            </a:pPr>
            <a:r>
              <a:t>FastAPI backend with PostgreSQL</a:t>
            </a:r>
          </a:p>
          <a:p>
            <a:pPr>
              <a:spcAft>
                <a:spcPts val="200"/>
              </a:spcAft>
              <a:defRPr sz="1200">
                <a:solidFill>
                  <a:srgbClr val="6C7086"/>
                </a:solidFill>
                <a:latin typeface="Consolas"/>
              </a:defRPr>
            </a:pPr>
          </a:p>
          <a:p>
            <a:pPr>
              <a:spcAft>
                <a:spcPts val="200"/>
              </a:spcAft>
              <a:defRPr sz="1200">
                <a:solidFill>
                  <a:srgbClr val="F9E2AF"/>
                </a:solidFill>
                <a:latin typeface="Consolas"/>
              </a:defRPr>
            </a:pPr>
            <a:r>
              <a:t>## Commands</a:t>
            </a:r>
          </a:p>
          <a:p>
            <a:pPr>
              <a:spcAft>
                <a:spcPts val="200"/>
              </a:spcAft>
              <a:defRPr sz="1200">
                <a:solidFill>
                  <a:srgbClr val="89B4FA"/>
                </a:solidFill>
                <a:latin typeface="Consolas"/>
              </a:defRPr>
            </a:pPr>
            <a:r>
              <a:t>npm run dev — start dev server</a:t>
            </a:r>
          </a:p>
          <a:p>
            <a:pPr>
              <a:spcAft>
                <a:spcPts val="200"/>
              </a:spcAft>
              <a:defRPr sz="1200">
                <a:solidFill>
                  <a:srgbClr val="89B4FA"/>
                </a:solidFill>
                <a:latin typeface="Consolas"/>
              </a:defRPr>
            </a:pPr>
            <a:r>
              <a:t>npm test — run test suite</a:t>
            </a:r>
          </a:p>
          <a:p>
            <a:pPr>
              <a:spcAft>
                <a:spcPts val="200"/>
              </a:spcAft>
              <a:defRPr sz="1200">
                <a:solidFill>
                  <a:srgbClr val="6C7086"/>
                </a:solidFill>
                <a:latin typeface="Consolas"/>
              </a:defRPr>
            </a:pPr>
          </a:p>
          <a:p>
            <a:pPr>
              <a:spcAft>
                <a:spcPts val="200"/>
              </a:spcAft>
              <a:defRPr sz="1200">
                <a:solidFill>
                  <a:srgbClr val="F9E2AF"/>
                </a:solidFill>
                <a:latin typeface="Consolas"/>
              </a:defRPr>
            </a:pPr>
            <a:r>
              <a:t>## Conventions</a:t>
            </a:r>
          </a:p>
          <a:p>
            <a:pPr>
              <a:spcAft>
                <a:spcPts val="200"/>
              </a:spcAft>
              <a:defRPr sz="1200">
                <a:solidFill>
                  <a:srgbClr val="A6E3A1"/>
                </a:solidFill>
                <a:latin typeface="Consolas"/>
              </a:defRPr>
            </a:pPr>
            <a:r>
              <a:t>Use kebab-case for file names</a:t>
            </a:r>
          </a:p>
          <a:p>
            <a:pPr>
              <a:spcAft>
                <a:spcPts val="200"/>
              </a:spcAft>
              <a:defRPr sz="1200">
                <a:solidFill>
                  <a:srgbClr val="A6E3A1"/>
                </a:solidFill>
                <a:latin typeface="Consolas"/>
              </a:defRPr>
            </a:pPr>
            <a:r>
              <a:t>Always add tests for new features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822960" y="502920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02920"/>
            <a:ext cx="685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000" b="1" i="0">
                <a:solidFill>
                  <a:srgbClr val="D9644A"/>
                </a:solidFill>
                <a:latin typeface="Calibri"/>
              </a:defRPr>
            </a:pPr>
            <a:r>
              <a:t>TIP #2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686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Plan Before You Code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508760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600" b="0" i="0">
                <a:solidFill>
                  <a:srgbClr val="666666"/>
                </a:solidFill>
                <a:latin typeface="Calibri"/>
              </a:defRPr>
            </a:pPr>
            <a:r>
              <a:t>Press Shift+Tab to enter Plan Mode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371600" y="2651760"/>
            <a:ext cx="2560320" cy="128016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08760" y="28803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2000" b="1" i="0">
                <a:solidFill>
                  <a:srgbClr val="1A1A1A"/>
                </a:solidFill>
                <a:latin typeface="Calibri"/>
              </a:defRPr>
            </a:pPr>
            <a:r>
              <a:t>Explore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329184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300" b="0" i="0">
                <a:solidFill>
                  <a:srgbClr val="666666"/>
                </a:solidFill>
                <a:latin typeface="Calibri"/>
              </a:defRPr>
            </a:pPr>
            <a:r>
              <a:t>Analyze the</a:t>
            </a:r>
            <a:br/>
            <a:r>
              <a:t>codebase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3017520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2800" b="1" i="0">
                <a:solidFill>
                  <a:srgbClr val="D9644A"/>
                </a:solidFill>
                <a:latin typeface="Calibri"/>
              </a:defRPr>
            </a:pPr>
            <a: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846320" y="2651760"/>
            <a:ext cx="2560320" cy="128016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983480" y="28803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2000" b="1" i="0">
                <a:solidFill>
                  <a:srgbClr val="D9644A"/>
                </a:solidFill>
                <a:latin typeface="Calibri"/>
              </a:defRPr>
            </a:pPr>
            <a:r>
              <a:t>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3480" y="329184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300" b="0" i="0">
                <a:solidFill>
                  <a:srgbClr val="666666"/>
                </a:solidFill>
                <a:latin typeface="Calibri"/>
              </a:defRPr>
            </a:pPr>
            <a:r>
              <a:t>Draft strategy</a:t>
            </a:r>
            <a:br/>
            <a:r>
              <a:t>without code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9520" y="3017520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2800" b="1" i="0">
                <a:solidFill>
                  <a:srgbClr val="D9644A"/>
                </a:solidFill>
                <a:latin typeface="Calibri"/>
              </a:defRPr>
            </a:pPr>
            <a: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21040" y="2651760"/>
            <a:ext cx="2560320" cy="128016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58200" y="28803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2000" b="1" i="0">
                <a:solidFill>
                  <a:srgbClr val="1A1A1A"/>
                </a:solidFill>
                <a:latin typeface="Calibri"/>
              </a:defRPr>
            </a:pPr>
            <a:r>
              <a:t>Execute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58200" y="329184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300" b="0" i="0">
                <a:solidFill>
                  <a:srgbClr val="666666"/>
                </a:solidFill>
                <a:latin typeface="Calibri"/>
              </a:defRPr>
            </a:pPr>
            <a:r>
              <a:t>Implement</a:t>
            </a:r>
            <a:br/>
            <a:r>
              <a:t>the plan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286000" y="4846320"/>
            <a:ext cx="7589520" cy="502920"/>
          </a:xfrm>
          <a:prstGeom prst="roundRect">
            <a:avLst>
              <a:gd name="adj" fmla="val 2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286000" y="4846320"/>
            <a:ext cx="45720" cy="502920"/>
          </a:xfrm>
          <a:prstGeom prst="rect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468880" y="493776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3D3D3D"/>
                </a:solidFill>
                <a:latin typeface="Calibri"/>
              </a:defRPr>
            </a:pPr>
            <a:r>
              <a:t>Prevents ~50% of refactors by catching issues early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822960" y="502920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02920"/>
            <a:ext cx="685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000" b="1" i="0">
                <a:solidFill>
                  <a:srgbClr val="D9644A"/>
                </a:solidFill>
                <a:latin typeface="Calibri"/>
              </a:defRPr>
            </a:pPr>
            <a:r>
              <a:t>TIP #3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686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MCP Servers Extend Capabilities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500"/>
              </a:spcAft>
              <a:defRPr sz="1600">
                <a:latin typeface="Calibri"/>
              </a:defRPr>
            </a:pPr>
            <a:r>
              <a:rPr b="1" sz="1600">
                <a:solidFill>
                  <a:srgbClr val="D9644A"/>
                </a:solidFill>
              </a:rPr>
              <a:t>▸  </a:t>
            </a:r>
            <a:r>
              <a:rPr sz="1600">
                <a:solidFill>
                  <a:srgbClr val="3D3D3D"/>
                </a:solidFill>
                <a:latin typeface="Calibri"/>
              </a:rPr>
              <a:t>Configure via /mcp to connect Claude to external tools</a:t>
            </a:r>
          </a:p>
          <a:p>
            <a:pPr>
              <a:spcAft>
                <a:spcPts val="500"/>
              </a:spcAft>
              <a:defRPr sz="1600">
                <a:latin typeface="Calibri"/>
              </a:defRPr>
            </a:pPr>
            <a:r>
              <a:rPr b="1" sz="1600">
                <a:solidFill>
                  <a:srgbClr val="D9644A"/>
                </a:solidFill>
              </a:rPr>
              <a:t>▸  </a:t>
            </a:r>
            <a:r>
              <a:rPr sz="1600">
                <a:solidFill>
                  <a:srgbClr val="3D3D3D"/>
                </a:solidFill>
                <a:latin typeface="Calibri"/>
              </a:rPr>
              <a:t>Claude can autonomously interact with your entire toolchain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3200400"/>
            <a:ext cx="2468880" cy="109728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3383280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600" b="1" i="0">
                <a:solidFill>
                  <a:srgbClr val="1A1A1A"/>
                </a:solidFill>
                <a:latin typeface="Calibri"/>
              </a:defRPr>
            </a:pPr>
            <a:r>
              <a:t>GitHub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3749040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200" b="0" i="0">
                <a:solidFill>
                  <a:srgbClr val="666666"/>
                </a:solidFill>
                <a:latin typeface="Calibri"/>
              </a:defRPr>
            </a:pPr>
            <a:r>
              <a:t>PRs, issues, CI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611879" y="3200400"/>
            <a:ext cx="2468880" cy="109728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49039" y="3383280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600" b="1" i="0">
                <a:solidFill>
                  <a:srgbClr val="1A1A1A"/>
                </a:solidFill>
                <a:latin typeface="Calibri"/>
              </a:defRPr>
            </a:pPr>
            <a:r>
              <a:t>Playwright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9039" y="3749040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200" b="0" i="0">
                <a:solidFill>
                  <a:srgbClr val="666666"/>
                </a:solidFill>
                <a:latin typeface="Calibri"/>
              </a:defRPr>
            </a:pPr>
            <a:r>
              <a:t>Browser testing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0" y="3200400"/>
            <a:ext cx="2468880" cy="109728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7960" y="3383280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600" b="1" i="0">
                <a:solidFill>
                  <a:srgbClr val="1A1A1A"/>
                </a:solidFill>
                <a:latin typeface="Calibri"/>
              </a:defRPr>
            </a:pPr>
            <a:r>
              <a:t>Figma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3749040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200" b="0" i="0">
                <a:solidFill>
                  <a:srgbClr val="666666"/>
                </a:solidFill>
                <a:latin typeface="Calibri"/>
              </a:defRPr>
            </a:pPr>
            <a:r>
              <a:t>Design to code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89719" y="3200400"/>
            <a:ext cx="2468880" cy="109728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326879" y="3383280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600" b="1" i="0">
                <a:solidFill>
                  <a:srgbClr val="1A1A1A"/>
                </a:solidFill>
                <a:latin typeface="Calibri"/>
              </a:defRPr>
            </a:pPr>
            <a:r>
              <a:t>Sentry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26879" y="3749040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200" b="0" i="0">
                <a:solidFill>
                  <a:srgbClr val="666666"/>
                </a:solidFill>
                <a:latin typeface="Calibri"/>
              </a:defRPr>
            </a:pPr>
            <a:r>
              <a:t>Error tracking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4754880"/>
            <a:ext cx="2468880" cy="109728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0120" y="4937760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600" b="1" i="0">
                <a:solidFill>
                  <a:srgbClr val="1A1A1A"/>
                </a:solidFill>
                <a:latin typeface="Calibri"/>
              </a:defRPr>
            </a:pPr>
            <a:r>
              <a:t>Slack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" y="5303520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200" b="0" i="0">
                <a:solidFill>
                  <a:srgbClr val="666666"/>
                </a:solidFill>
                <a:latin typeface="Calibri"/>
              </a:defRPr>
            </a:pPr>
            <a:r>
              <a:t>Messaging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611879" y="4754880"/>
            <a:ext cx="2468880" cy="109728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749039" y="4937760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600" b="1" i="0">
                <a:solidFill>
                  <a:srgbClr val="1A1A1A"/>
                </a:solidFill>
                <a:latin typeface="Calibri"/>
              </a:defRPr>
            </a:pPr>
            <a:r>
              <a:t>PostgreSQL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49039" y="5303520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200" b="0" i="0">
                <a:solidFill>
                  <a:srgbClr val="666666"/>
                </a:solidFill>
                <a:latin typeface="Calibri"/>
              </a:defRPr>
            </a:pPr>
            <a:r>
              <a:t>Database queries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0" y="4754880"/>
            <a:ext cx="2468880" cy="109728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37960" y="4937760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600" b="1" i="0">
                <a:solidFill>
                  <a:srgbClr val="1A1A1A"/>
                </a:solidFill>
                <a:latin typeface="Calibri"/>
              </a:defRPr>
            </a:pPr>
            <a:r>
              <a:t>Linear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37960" y="5303520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200" b="0" i="0">
                <a:solidFill>
                  <a:srgbClr val="666666"/>
                </a:solidFill>
                <a:latin typeface="Calibri"/>
              </a:defRPr>
            </a:pPr>
            <a:r>
              <a:t>Project tracking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189719" y="4754880"/>
            <a:ext cx="2468880" cy="109728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326879" y="4937760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600" b="1" i="0">
                <a:solidFill>
                  <a:srgbClr val="1A1A1A"/>
                </a:solidFill>
                <a:latin typeface="Calibri"/>
              </a:defRPr>
            </a:pPr>
            <a:r>
              <a:t>+ more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26879" y="5303520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200" b="0" i="0">
                <a:solidFill>
                  <a:srgbClr val="666666"/>
                </a:solidFill>
                <a:latin typeface="Calibri"/>
              </a:defRPr>
            </a:pPr>
            <a:r>
              <a:t>Growing ecosystem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822960" y="502920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02920"/>
            <a:ext cx="685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000" b="1" i="0">
                <a:solidFill>
                  <a:srgbClr val="D9644A"/>
                </a:solidFill>
                <a:latin typeface="Calibri"/>
              </a:defRPr>
            </a:pPr>
            <a:r>
              <a:t>TIP #4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686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Sub-Agents: Parallel Development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0" y="1920240"/>
            <a:ext cx="3383280" cy="777240"/>
          </a:xfrm>
          <a:prstGeom prst="roundRect">
            <a:avLst>
              <a:gd name="adj" fmla="val 4000"/>
            </a:avLst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389120" y="2011680"/>
            <a:ext cx="3383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2000" b="1" i="0">
                <a:solidFill>
                  <a:srgbClr val="FFFFFF"/>
                </a:solidFill>
                <a:latin typeface="Calibri"/>
              </a:defRPr>
            </a:pPr>
            <a:r>
              <a:t>Main Agent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54880" y="274320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2200" b="1" i="0">
                <a:solidFill>
                  <a:srgbClr val="D9644A"/>
                </a:solidFill>
                <a:latin typeface="Calibri"/>
              </a:defRPr>
            </a:pPr>
            <a:r>
              <a:t>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0" y="274320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2200" b="1" i="0">
                <a:solidFill>
                  <a:srgbClr val="D9644A"/>
                </a:solidFill>
                <a:latin typeface="Calibri"/>
              </a:defRPr>
            </a:pPr>
            <a:r>
              <a:t>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0" y="274320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2200" b="1" i="0">
                <a:solidFill>
                  <a:srgbClr val="D9644A"/>
                </a:solidFill>
                <a:latin typeface="Calibri"/>
              </a:defRPr>
            </a:pPr>
            <a:r>
              <a:t>↓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71600" y="3291840"/>
            <a:ext cx="301752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371600" y="3520440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800" b="1" i="0">
                <a:solidFill>
                  <a:srgbClr val="D9644A"/>
                </a:solidFill>
                <a:latin typeface="Calibri"/>
              </a:defRPr>
            </a:pPr>
            <a:r>
              <a:t>Debugger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977639"/>
            <a:ext cx="3017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300" b="0" i="0">
                <a:solidFill>
                  <a:srgbClr val="666666"/>
                </a:solidFill>
                <a:latin typeface="Calibri"/>
              </a:defRPr>
            </a:pPr>
            <a:r>
              <a:t>Isolated context</a:t>
            </a:r>
            <a:br/>
            <a:r>
              <a:t>Git worktree 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46320" y="3291840"/>
            <a:ext cx="301752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846320" y="3520440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800" b="1" i="0">
                <a:solidFill>
                  <a:srgbClr val="D9644A"/>
                </a:solidFill>
                <a:latin typeface="Calibri"/>
              </a:defRPr>
            </a:pPr>
            <a:r>
              <a:t>Security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0" y="3977639"/>
            <a:ext cx="3017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300" b="0" i="0">
                <a:solidFill>
                  <a:srgbClr val="666666"/>
                </a:solidFill>
                <a:latin typeface="Calibri"/>
              </a:defRPr>
            </a:pPr>
            <a:r>
              <a:t>Isolated context</a:t>
            </a:r>
            <a:br/>
            <a:r>
              <a:t>Git worktree B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321040" y="3291840"/>
            <a:ext cx="301752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21040" y="3520440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800" b="1" i="0">
                <a:solidFill>
                  <a:srgbClr val="D9644A"/>
                </a:solidFill>
                <a:latin typeface="Calibri"/>
              </a:defRPr>
            </a:pPr>
            <a:r>
              <a:t>Frontend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21040" y="3977639"/>
            <a:ext cx="3017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300" b="0" i="0">
                <a:solidFill>
                  <a:srgbClr val="666666"/>
                </a:solidFill>
                <a:latin typeface="Calibri"/>
              </a:defRPr>
            </a:pPr>
            <a:r>
              <a:t>Isolated context</a:t>
            </a:r>
            <a:br/>
            <a:r>
              <a:t>Git worktree 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54864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300" b="0" i="0">
                <a:solidFill>
                  <a:srgbClr val="999999"/>
                </a:solidFill>
                <a:latin typeface="Calibri"/>
              </a:defRPr>
            </a:pPr>
            <a:r>
              <a:t>Single responsibility per agent  •  No context pollution  •  True parallel branches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822960" y="502920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02920"/>
            <a:ext cx="685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000" b="1" i="0">
                <a:solidFill>
                  <a:srgbClr val="D9644A"/>
                </a:solidFill>
                <a:latin typeface="Calibri"/>
              </a:defRPr>
            </a:pPr>
            <a:r>
              <a:t>TIP #5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686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/rewind — Your Safety Net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0584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500"/>
              </a:spcAft>
              <a:defRPr sz="1600">
                <a:latin typeface="Calibri"/>
              </a:defRPr>
            </a:pPr>
            <a:r>
              <a:rPr b="1" sz="1600">
                <a:solidFill>
                  <a:srgbClr val="D9644A"/>
                </a:solidFill>
              </a:rPr>
              <a:t>▸  </a:t>
            </a:r>
            <a:r>
              <a:rPr sz="1600">
                <a:solidFill>
                  <a:srgbClr val="3D3D3D"/>
                </a:solidFill>
                <a:latin typeface="Calibri"/>
              </a:rPr>
              <a:t>Roll back conversation history AND code to earlier checkpoints</a:t>
            </a:r>
          </a:p>
          <a:p>
            <a:pPr>
              <a:spcAft>
                <a:spcPts val="500"/>
              </a:spcAft>
              <a:defRPr sz="1600">
                <a:latin typeface="Calibri"/>
              </a:defRPr>
            </a:pPr>
            <a:r>
              <a:rPr b="1" sz="1600">
                <a:solidFill>
                  <a:srgbClr val="D9644A"/>
                </a:solidFill>
              </a:rPr>
              <a:t>▸  </a:t>
            </a:r>
            <a:r>
              <a:rPr sz="1600">
                <a:solidFill>
                  <a:srgbClr val="3D3D3D"/>
                </a:solidFill>
                <a:latin typeface="Calibri"/>
              </a:rPr>
              <a:t>Explore bold approaches without fear of breaking things</a:t>
            </a:r>
          </a:p>
          <a:p>
            <a:pPr>
              <a:spcAft>
                <a:spcPts val="500"/>
              </a:spcAft>
              <a:defRPr sz="1600">
                <a:latin typeface="Calibri"/>
              </a:defRPr>
            </a:pPr>
            <a:r>
              <a:rPr b="1" sz="1600">
                <a:solidFill>
                  <a:srgbClr val="D9644A"/>
                </a:solidFill>
              </a:rPr>
              <a:t>▸  </a:t>
            </a:r>
            <a:r>
              <a:rPr sz="1600">
                <a:solidFill>
                  <a:srgbClr val="3D3D3D"/>
                </a:solidFill>
                <a:latin typeface="Calibri"/>
              </a:rPr>
              <a:t>No git commits needed for experimentation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3474720"/>
            <a:ext cx="10515600" cy="2743200"/>
          </a:xfrm>
          <a:prstGeom prst="roundRect">
            <a:avLst>
              <a:gd name="adj" fmla="val 2000"/>
            </a:avLst>
          </a:prstGeom>
          <a:solidFill>
            <a:srgbClr val="1E1E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3639312"/>
            <a:ext cx="1005840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200">
                <a:solidFill>
                  <a:srgbClr val="89B4FA"/>
                </a:solidFill>
                <a:latin typeface="Consolas"/>
              </a:defRPr>
            </a:pPr>
            <a:r>
              <a:t>you: "Refactor the auth module to use JWTs"</a:t>
            </a:r>
          </a:p>
          <a:p>
            <a:pPr>
              <a:spcAft>
                <a:spcPts val="200"/>
              </a:spcAft>
              <a:defRPr sz="1200">
                <a:solidFill>
                  <a:srgbClr val="6C7086"/>
                </a:solidFill>
                <a:latin typeface="Consolas"/>
              </a:defRPr>
            </a:pPr>
          </a:p>
          <a:p>
            <a:pPr>
              <a:spcAft>
                <a:spcPts val="200"/>
              </a:spcAft>
              <a:defRPr sz="1200">
                <a:solidFill>
                  <a:srgbClr val="F9E2AF"/>
                </a:solidFill>
                <a:latin typeface="Consolas"/>
              </a:defRPr>
            </a:pPr>
            <a:r>
              <a:t>Claude makes changes across 5 files...</a:t>
            </a:r>
          </a:p>
          <a:p>
            <a:pPr>
              <a:spcAft>
                <a:spcPts val="200"/>
              </a:spcAft>
              <a:defRPr sz="1200">
                <a:solidFill>
                  <a:srgbClr val="6C7086"/>
                </a:solidFill>
                <a:latin typeface="Consolas"/>
              </a:defRPr>
            </a:pPr>
          </a:p>
          <a:p>
            <a:pPr>
              <a:spcAft>
                <a:spcPts val="200"/>
              </a:spcAft>
              <a:defRPr sz="1200">
                <a:solidFill>
                  <a:srgbClr val="F38BA8"/>
                </a:solidFill>
                <a:latin typeface="Consolas"/>
              </a:defRPr>
            </a:pPr>
            <a:r>
              <a:t>you: "Actually, that approach won't work with our SSO"</a:t>
            </a:r>
          </a:p>
          <a:p>
            <a:pPr>
              <a:spcAft>
                <a:spcPts val="200"/>
              </a:spcAft>
              <a:defRPr sz="1200">
                <a:solidFill>
                  <a:srgbClr val="6C7086"/>
                </a:solidFill>
                <a:latin typeface="Consolas"/>
              </a:defRPr>
            </a:pPr>
          </a:p>
          <a:p>
            <a:pPr>
              <a:spcAft>
                <a:spcPts val="200"/>
              </a:spcAft>
              <a:defRPr sz="1200">
                <a:solidFill>
                  <a:srgbClr val="89B4FA"/>
                </a:solidFill>
                <a:latin typeface="Consolas"/>
              </a:defRPr>
            </a:pPr>
            <a:r>
              <a:t>you: /rewind</a:t>
            </a:r>
          </a:p>
          <a:p>
            <a:pPr>
              <a:spcAft>
                <a:spcPts val="200"/>
              </a:spcAft>
              <a:defRPr sz="1200">
                <a:solidFill>
                  <a:srgbClr val="A6E3A1"/>
                </a:solidFill>
                <a:latin typeface="Consolas"/>
              </a:defRPr>
            </a:pPr>
            <a:r>
              <a:t>✓ Rolled back to checkpoint. Code restored. Try again.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SPEED 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Five More Tips in 60 Seconds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spcAft>
                <a:spcPts val="800"/>
              </a:spcAft>
              <a:defRPr sz="1800"/>
            </a:pPr>
            <a:r>
              <a:rPr b="1" sz="1800">
                <a:solidFill>
                  <a:srgbClr val="D9644A"/>
                </a:solidFill>
                <a:latin typeface="Calibri"/>
              </a:rPr>
              <a:t>1.  </a:t>
            </a:r>
            <a:r>
              <a:rPr sz="1800">
                <a:solidFill>
                  <a:srgbClr val="3D3D3D"/>
                </a:solidFill>
                <a:latin typeface="Calibri"/>
              </a:rPr>
              <a:t>/compact — Summarize context mid-session (saves 30-50% tokens)</a:t>
            </a:r>
          </a:p>
          <a:p>
            <a:pPr>
              <a:spcAft>
                <a:spcPts val="800"/>
              </a:spcAft>
              <a:defRPr sz="1800"/>
            </a:pPr>
            <a:r>
              <a:rPr b="1" sz="1800">
                <a:solidFill>
                  <a:srgbClr val="D9644A"/>
                </a:solidFill>
                <a:latin typeface="Calibri"/>
              </a:rPr>
              <a:t>2.  </a:t>
            </a:r>
            <a:r>
              <a:rPr sz="1800">
                <a:solidFill>
                  <a:srgbClr val="3D3D3D"/>
                </a:solidFill>
                <a:latin typeface="Calibri"/>
              </a:rPr>
              <a:t>/clear — Fresh start when context gets polluted</a:t>
            </a:r>
          </a:p>
          <a:p>
            <a:pPr>
              <a:spcAft>
                <a:spcPts val="800"/>
              </a:spcAft>
              <a:defRPr sz="1800"/>
            </a:pPr>
            <a:r>
              <a:rPr b="1" sz="1800">
                <a:solidFill>
                  <a:srgbClr val="D9644A"/>
                </a:solidFill>
                <a:latin typeface="Calibri"/>
              </a:rPr>
              <a:t>3.  </a:t>
            </a:r>
            <a:r>
              <a:rPr sz="1800">
                <a:solidFill>
                  <a:srgbClr val="3D3D3D"/>
                </a:solidFill>
                <a:latin typeface="Calibri"/>
              </a:rPr>
              <a:t>Custom slash commands in .claude/commands/ (team-shareable)</a:t>
            </a:r>
          </a:p>
          <a:p>
            <a:pPr>
              <a:spcAft>
                <a:spcPts val="800"/>
              </a:spcAft>
              <a:defRPr sz="1800"/>
            </a:pPr>
            <a:r>
              <a:rPr b="1" sz="1800">
                <a:solidFill>
                  <a:srgbClr val="D9644A"/>
                </a:solidFill>
                <a:latin typeface="Calibri"/>
              </a:rPr>
              <a:t>4.  </a:t>
            </a:r>
            <a:r>
              <a:rPr sz="1800">
                <a:solidFill>
                  <a:srgbClr val="3D3D3D"/>
                </a:solidFill>
                <a:latin typeface="Calibri"/>
              </a:rPr>
              <a:t>TDD flow: tests first, then implementation (~70% fewer bugs)</a:t>
            </a:r>
          </a:p>
          <a:p>
            <a:pPr>
              <a:spcAft>
                <a:spcPts val="800"/>
              </a:spcAft>
              <a:defRPr sz="1800"/>
            </a:pPr>
            <a:r>
              <a:rPr b="1" sz="1800">
                <a:solidFill>
                  <a:srgbClr val="D9644A"/>
                </a:solidFill>
                <a:latin typeface="Calibri"/>
              </a:rPr>
              <a:t>5.  </a:t>
            </a:r>
            <a:r>
              <a:rPr sz="1800">
                <a:solidFill>
                  <a:srgbClr val="3D3D3D"/>
                </a:solidFill>
                <a:latin typeface="Calibri"/>
              </a:rPr>
              <a:t>Hooks: "whenever X happens, do Y" in settings.json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371600"/>
            <a:ext cx="12191695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800"/>
              </a:spcAft>
              <a:defRPr sz="13000" b="1">
                <a:solidFill>
                  <a:srgbClr val="D9644A"/>
                </a:solidFill>
                <a:latin typeface="Calibri"/>
              </a:defRPr>
            </a:pPr>
            <a:r>
              <a:t>~70%</a:t>
            </a:r>
          </a:p>
          <a:p>
            <a:pPr algn="ctr">
              <a:defRPr sz="2200">
                <a:solidFill>
                  <a:srgbClr val="666666"/>
                </a:solidFill>
                <a:latin typeface="Calibri"/>
              </a:defRPr>
            </a:pPr>
            <a:r>
              <a:t>fewer production bugs with test-driven Claude Code workflows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371600"/>
            <a:ext cx="12191695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1600"/>
              </a:spcAft>
              <a:defRPr sz="1100" b="1">
                <a:solidFill>
                  <a:srgbClr val="D9644A"/>
                </a:solidFill>
                <a:latin typeface="Calibri"/>
              </a:defRPr>
            </a:pPr>
            <a:r>
              <a:t>PART 4</a:t>
            </a:r>
          </a:p>
          <a:p>
            <a:pPr algn="ctr">
              <a:spcAft>
                <a:spcPts val="1600"/>
              </a:spcAft>
              <a:defRPr sz="5200" b="1">
                <a:solidFill>
                  <a:srgbClr val="FFFFFF"/>
                </a:solidFill>
                <a:latin typeface="Calibri"/>
              </a:defRPr>
            </a:pPr>
            <a:r>
              <a:t>Live Demo</a:t>
            </a:r>
          </a:p>
          <a:p>
            <a:pPr algn="ctr">
              <a:spcAft>
                <a:spcPts val="2000"/>
              </a:spcAft>
              <a:defRPr sz="2400">
                <a:solidFill>
                  <a:srgbClr val="A6E3A1"/>
                </a:solidFill>
                <a:latin typeface="Consolas"/>
              </a:defRPr>
            </a:pPr>
            <a:r>
              <a:t>$ claude_</a:t>
            </a:r>
          </a:p>
          <a:p>
            <a:pPr algn="ctr">
              <a:defRPr sz="1800">
                <a:solidFill>
                  <a:srgbClr val="999999"/>
                </a:solidFill>
                <a:latin typeface="Calibri"/>
              </a:defRPr>
            </a:pPr>
            <a:r>
              <a:t>Let's build something together.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DEMO 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What You're About to See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0584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500"/>
              </a:spcAft>
              <a:defRPr sz="1800">
                <a:latin typeface="Calibri"/>
              </a:defRPr>
            </a:pPr>
            <a:r>
              <a:rPr b="1" sz="1800">
                <a:solidFill>
                  <a:srgbClr val="D9644A"/>
                </a:solidFill>
              </a:rPr>
              <a:t>▸  </a:t>
            </a:r>
            <a:r>
              <a:rPr sz="1800">
                <a:solidFill>
                  <a:srgbClr val="3D3D3D"/>
                </a:solidFill>
                <a:latin typeface="Calibri"/>
              </a:rPr>
              <a:t>Start with a real repo — nothing pre-loaded</a:t>
            </a:r>
          </a:p>
          <a:p>
            <a:pPr>
              <a:spcAft>
                <a:spcPts val="500"/>
              </a:spcAft>
              <a:defRPr sz="1800">
                <a:latin typeface="Calibri"/>
              </a:defRPr>
            </a:pPr>
            <a:r>
              <a:rPr b="1" sz="1800">
                <a:solidFill>
                  <a:srgbClr val="D9644A"/>
                </a:solidFill>
              </a:rPr>
              <a:t>▸  </a:t>
            </a:r>
            <a:r>
              <a:rPr sz="1800">
                <a:solidFill>
                  <a:srgbClr val="3D3D3D"/>
                </a:solidFill>
                <a:latin typeface="Calibri"/>
              </a:rPr>
              <a:t>Use Plan Mode to architect the change</a:t>
            </a:r>
          </a:p>
          <a:p>
            <a:pPr>
              <a:spcAft>
                <a:spcPts val="500"/>
              </a:spcAft>
              <a:defRPr sz="1800">
                <a:latin typeface="Calibri"/>
              </a:defRPr>
            </a:pPr>
            <a:r>
              <a:rPr b="1" sz="1800">
                <a:solidFill>
                  <a:srgbClr val="D9644A"/>
                </a:solidFill>
              </a:rPr>
              <a:t>▸  </a:t>
            </a:r>
            <a:r>
              <a:rPr sz="1800">
                <a:solidFill>
                  <a:srgbClr val="3D3D3D"/>
                </a:solidFill>
                <a:latin typeface="Calibri"/>
              </a:rPr>
              <a:t>Watch Claude read the codebase, plan, and execute</a:t>
            </a:r>
          </a:p>
          <a:p>
            <a:pPr>
              <a:spcAft>
                <a:spcPts val="500"/>
              </a:spcAft>
              <a:defRPr sz="1800">
                <a:latin typeface="Calibri"/>
              </a:defRPr>
            </a:pPr>
            <a:r>
              <a:rPr b="1" sz="1800">
                <a:solidFill>
                  <a:srgbClr val="D9644A"/>
                </a:solidFill>
              </a:rPr>
              <a:t>▸  </a:t>
            </a:r>
            <a:r>
              <a:rPr sz="1800">
                <a:solidFill>
                  <a:srgbClr val="3D3D3D"/>
                </a:solidFill>
                <a:latin typeface="Calibri"/>
              </a:rPr>
              <a:t>See what happens when we push back on output</a:t>
            </a:r>
          </a:p>
          <a:p>
            <a:pPr>
              <a:spcAft>
                <a:spcPts val="500"/>
              </a:spcAft>
              <a:defRPr sz="1800">
                <a:latin typeface="Calibri"/>
              </a:defRPr>
            </a:pPr>
            <a:r>
              <a:rPr b="1" sz="1800">
                <a:solidFill>
                  <a:srgbClr val="D9644A"/>
                </a:solidFill>
              </a:rPr>
              <a:t>▸  </a:t>
            </a:r>
            <a:r>
              <a:rPr sz="1800">
                <a:solidFill>
                  <a:srgbClr val="3D3D3D"/>
                </a:solidFill>
                <a:latin typeface="Calibri"/>
              </a:rPr>
              <a:t>Real iteration, not a happy-path recording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5029200"/>
            <a:ext cx="10515600" cy="502920"/>
          </a:xfrm>
          <a:prstGeom prst="roundRect">
            <a:avLst>
              <a:gd name="adj" fmla="val 2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5029200"/>
            <a:ext cx="45720" cy="502920"/>
          </a:xfrm>
          <a:prstGeom prst="rect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5120640"/>
            <a:ext cx="10241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3D3D3D"/>
                </a:solidFill>
                <a:latin typeface="Calibri"/>
              </a:defRPr>
            </a:pPr>
            <a:r>
              <a:t>Connectivity issues? We have a backup plan. The show must go on.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731520"/>
            <a:ext cx="121916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800"/>
              </a:spcAft>
              <a:defRPr sz="1100" b="1">
                <a:solidFill>
                  <a:srgbClr val="D9644A"/>
                </a:solidFill>
                <a:latin typeface="Calibri"/>
              </a:defRPr>
            </a:pPr>
            <a:r>
              <a:t>PART 5</a:t>
            </a:r>
          </a:p>
          <a:p>
            <a:pPr algn="ctr">
              <a:defRPr sz="4400" b="1">
                <a:solidFill>
                  <a:srgbClr val="1A1A1A"/>
                </a:solidFill>
                <a:latin typeface="Calibri"/>
              </a:defRPr>
            </a:pPr>
            <a:r>
              <a:t>Let's Talk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2468880"/>
            <a:ext cx="8503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700" i="1">
                <a:solidFill>
                  <a:srgbClr val="3D3D3D"/>
                </a:solidFill>
                <a:latin typeface="Calibri"/>
              </a:defRPr>
            </a:pPr>
            <a:r>
              <a:t>"What's the most surprising thing Claude Code has done for you?"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3108960"/>
            <a:ext cx="8503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700" i="1">
                <a:solidFill>
                  <a:srgbClr val="3D3D3D"/>
                </a:solidFill>
                <a:latin typeface="Calibri"/>
              </a:defRPr>
            </a:pPr>
            <a:r>
              <a:t>"What workflow changed most after AI coding tools?"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3749039"/>
            <a:ext cx="8503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700" i="1">
                <a:solidFill>
                  <a:srgbClr val="3D3D3D"/>
                </a:solidFill>
                <a:latin typeface="Calibri"/>
              </a:defRPr>
            </a:pPr>
            <a:r>
              <a:t>"What tasks do you still NOT trust AI with?"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4389120"/>
            <a:ext cx="8503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700" i="1">
                <a:solidFill>
                  <a:srgbClr val="3D3D3D"/>
                </a:solidFill>
                <a:latin typeface="Calibri"/>
              </a:defRPr>
            </a:pPr>
            <a:r>
              <a:t>"CLAUDE.md tips — what's in yours?"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5029200"/>
            <a:ext cx="8503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700" i="1">
                <a:solidFill>
                  <a:srgbClr val="3D3D3D"/>
                </a:solidFill>
                <a:latin typeface="Calibri"/>
              </a:defRPr>
            </a:pPr>
            <a:r>
              <a:t>"MCP servers — which ones are game-changers?"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5669280"/>
            <a:ext cx="8503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700" i="1">
                <a:solidFill>
                  <a:srgbClr val="3D3D3D"/>
                </a:solidFill>
                <a:latin typeface="Calibri"/>
              </a:defRPr>
            </a:pPr>
            <a:r>
              <a:t>"Vibe coding vs. careful engineering — where's the line?"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RESOURCES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Links &amp; Further Reading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828800"/>
            <a:ext cx="5029200" cy="32004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1560" y="196596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  <a:defRPr sz="1800" b="1" i="0">
                <a:solidFill>
                  <a:srgbClr val="1A1A1A"/>
                </a:solidFill>
                <a:latin typeface="Calibri"/>
              </a:defRPr>
            </a:pPr>
            <a:r>
              <a:t>Official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2331720"/>
            <a:ext cx="457200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6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3D3D3D"/>
                </a:solidFill>
              </a:rPr>
              <a:t>anthropic.com/events — events &amp; webinars</a:t>
            </a:r>
          </a:p>
          <a:p>
            <a:pPr>
              <a:spcAft>
                <a:spcPts val="6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3D3D3D"/>
                </a:solidFill>
              </a:rPr>
              <a:t>claude.com/code-with-claude — developer conference</a:t>
            </a:r>
          </a:p>
          <a:p>
            <a:pPr>
              <a:spcAft>
                <a:spcPts val="6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3D3D3D"/>
                </a:solidFill>
              </a:rPr>
              <a:t>code.claude.com/docs — Claude Code docs</a:t>
            </a:r>
          </a:p>
          <a:p>
            <a:pPr>
              <a:spcAft>
                <a:spcPts val="6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3D3D3D"/>
                </a:solidFill>
              </a:rPr>
              <a:t>platform.claude.com — API release notes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0" y="1828800"/>
            <a:ext cx="5029200" cy="32004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29400" y="196596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  <a:defRPr sz="1800" b="1" i="0">
                <a:solidFill>
                  <a:srgbClr val="1A1A1A"/>
                </a:solidFill>
                <a:latin typeface="Calibri"/>
              </a:defRPr>
            </a:pPr>
            <a:r>
              <a:t>Community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9400" y="2331720"/>
            <a:ext cx="457200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6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3D3D3D"/>
                </a:solidFill>
              </a:rPr>
              <a:t>clauders.com — global meetup hub</a:t>
            </a:r>
          </a:p>
          <a:p>
            <a:pPr>
              <a:spcAft>
                <a:spcPts val="6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3D3D3D"/>
                </a:solidFill>
              </a:rPr>
              <a:t>luma.com/claudecommunity — events calendar</a:t>
            </a:r>
          </a:p>
          <a:p>
            <a:pPr>
              <a:spcAft>
                <a:spcPts val="6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3D3D3D"/>
                </a:solidFill>
              </a:rPr>
              <a:t>meetup.com/claude-community — meetup groups</a:t>
            </a:r>
          </a:p>
          <a:p>
            <a:pPr>
              <a:spcAft>
                <a:spcPts val="6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3D3D3D"/>
                </a:solidFill>
              </a:rPr>
              <a:t>Ambassador program — apply via anthropic.com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5303520"/>
            <a:ext cx="10607040" cy="10058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51560" y="539496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500" b="1" i="0">
                <a:solidFill>
                  <a:srgbClr val="1A1A1A"/>
                </a:solidFill>
                <a:latin typeface="Calibri"/>
              </a:defRPr>
            </a:pPr>
            <a:r>
              <a:t>Recommended Reading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571500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latin typeface="Calibri"/>
              </a:defRPr>
            </a:pPr>
            <a:r>
              <a:rPr b="1" sz="1200">
                <a:solidFill>
                  <a:srgbClr val="D9644A"/>
                </a:solidFill>
              </a:rPr>
              <a:t>▸  </a:t>
            </a:r>
            <a:r>
              <a:rPr sz="1200">
                <a:solidFill>
                  <a:srgbClr val="3D3D3D"/>
                </a:solidFill>
              </a:rPr>
              <a:t>builder.io/blog/claude-code-tips-best-practices — 50 Claude Code tips    </a:t>
            </a:r>
            <a:r>
              <a:rPr b="1" sz="1200">
                <a:solidFill>
                  <a:srgbClr val="D9644A"/>
                </a:solidFill>
              </a:rPr>
              <a:t>▸  </a:t>
            </a:r>
            <a:r>
              <a:rPr sz="1200">
                <a:solidFill>
                  <a:srgbClr val="3D3D3D"/>
                </a:solidFill>
              </a:rPr>
              <a:t>robdiaz.com/articles/claude-meetup-singapore — Singapore meetup highlights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1828800"/>
            <a:ext cx="12191695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1400"/>
              </a:spcAft>
              <a:defRPr sz="5600" b="1">
                <a:solidFill>
                  <a:srgbClr val="1A1A1A"/>
                </a:solidFill>
                <a:latin typeface="Calibri"/>
              </a:defRPr>
            </a:pPr>
            <a:r>
              <a:t>Thank You!</a:t>
            </a:r>
          </a:p>
          <a:p>
            <a:pPr algn="ctr">
              <a:spcAft>
                <a:spcPts val="3200"/>
              </a:spcAft>
              <a:defRPr sz="2200">
                <a:solidFill>
                  <a:srgbClr val="D9644A"/>
                </a:solidFill>
                <a:latin typeface="Calibri"/>
              </a:defRPr>
            </a:pPr>
            <a:r>
              <a:t>Keep building, keep sharing, see you next time.</a:t>
            </a:r>
          </a:p>
          <a:p>
            <a:pPr algn="ctr">
              <a:spcAft>
                <a:spcPts val="1000"/>
              </a:spcAft>
              <a:defRPr sz="1600">
                <a:solidFill>
                  <a:srgbClr val="999999"/>
                </a:solidFill>
                <a:latin typeface="Calibri"/>
              </a:defRPr>
            </a:pPr>
            <a:r>
              <a:t>Claude Community Meetup  •  April 10, 2026</a:t>
            </a:r>
          </a:p>
          <a:p>
            <a:pPr algn="ctr">
              <a:defRPr sz="1400">
                <a:solidFill>
                  <a:srgbClr val="666666"/>
                </a:solidFill>
                <a:latin typeface="Calibri"/>
              </a:defRPr>
            </a:pPr>
            <a:r>
              <a:t>clauders.com  •  luma.com/claudecommunity  •  anthropic.com/events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