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D96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1645920"/>
            <a:ext cx="12191695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Aft>
                <a:spcPts val="1800"/>
              </a:spcAft>
              <a:defRPr sz="1200" b="1">
                <a:solidFill>
                  <a:srgbClr val="999999"/>
                </a:solidFill>
                <a:latin typeface="Calibri"/>
              </a:defRPr>
            </a:pPr>
            <a:r>
              <a:t>CLAUDE COMMUNITY MEETUP · SESSION 2</a:t>
            </a:r>
          </a:p>
          <a:p>
            <a:pPr algn="ctr">
              <a:spcAft>
                <a:spcPts val="1000"/>
              </a:spcAft>
              <a:defRPr sz="5200" b="1">
                <a:solidFill>
                  <a:srgbClr val="1A1A1A"/>
                </a:solidFill>
                <a:latin typeface="Calibri"/>
              </a:defRPr>
            </a:pPr>
            <a:r>
              <a:t>Building Skills for Claude Code</a:t>
            </a:r>
          </a:p>
          <a:p>
            <a:pPr algn="ctr">
              <a:spcAft>
                <a:spcPts val="3000"/>
              </a:spcAft>
              <a:defRPr sz="2400">
                <a:solidFill>
                  <a:srgbClr val="D9644A"/>
                </a:solidFill>
                <a:latin typeface="Calibri"/>
              </a:defRPr>
            </a:pPr>
            <a:r>
              <a:t>Hands-on: write one you'll actually use Monday.</a:t>
            </a:r>
          </a:p>
          <a:p>
            <a:pPr algn="ctr">
              <a:defRPr sz="1600">
                <a:solidFill>
                  <a:srgbClr val="999999"/>
                </a:solidFill>
                <a:latin typeface="Calibri"/>
              </a:defRPr>
            </a:pPr>
            <a:r>
              <a:t>Friday, May 29, 2026 · Dentsu Office, Aarhus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  <a:defRPr sz="1100" b="1">
                <a:solidFill>
                  <a:srgbClr val="999999"/>
                </a:solidFill>
                <a:latin typeface="Calibri"/>
              </a:defRPr>
            </a:pPr>
            <a:r>
              <a:rPr a:spc="300"/>
              <a:t>RECAP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3600" b="1" i="0">
                <a:solidFill>
                  <a:srgbClr val="1A1A1A"/>
                </a:solidFill>
                <a:latin typeface="Calibri"/>
              </a:defRPr>
            </a:pPr>
            <a:r>
              <a:t>What we covered in Session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0584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spcAft>
                <a:spcPts val="500"/>
              </a:spcAft>
              <a:defRPr sz="1800">
                <a:latin typeface="Calibri"/>
              </a:defRPr>
            </a:pPr>
            <a:r>
              <a:rPr b="1" sz="1800">
                <a:solidFill>
                  <a:srgbClr val="D9644A"/>
                </a:solidFill>
              </a:rPr>
              <a:t>▸  </a:t>
            </a:r>
            <a:r>
              <a:rPr sz="1800">
                <a:solidFill>
                  <a:srgbClr val="3D3D3D"/>
                </a:solidFill>
                <a:latin typeface="Calibri"/>
              </a:rPr>
              <a:t>CLAUDE.md — your project's memory; /init to bootstrap</a:t>
            </a:r>
          </a:p>
          <a:p>
            <a:pPr>
              <a:spcAft>
                <a:spcPts val="500"/>
              </a:spcAft>
              <a:defRPr sz="1800">
                <a:latin typeface="Calibri"/>
              </a:defRPr>
            </a:pPr>
            <a:r>
              <a:rPr b="1" sz="1800">
                <a:solidFill>
                  <a:srgbClr val="D9644A"/>
                </a:solidFill>
              </a:rPr>
              <a:t>▸  </a:t>
            </a:r>
            <a:r>
              <a:rPr sz="1800">
                <a:solidFill>
                  <a:srgbClr val="3D3D3D"/>
                </a:solidFill>
                <a:latin typeface="Calibri"/>
              </a:rPr>
              <a:t>Plan Mode — Shift+Tab to think before coding</a:t>
            </a:r>
          </a:p>
          <a:p>
            <a:pPr>
              <a:spcAft>
                <a:spcPts val="500"/>
              </a:spcAft>
              <a:defRPr sz="1800">
                <a:latin typeface="Calibri"/>
              </a:defRPr>
            </a:pPr>
            <a:r>
              <a:rPr b="1" sz="1800">
                <a:solidFill>
                  <a:srgbClr val="D9644A"/>
                </a:solidFill>
              </a:rPr>
              <a:t>▸  </a:t>
            </a:r>
            <a:r>
              <a:rPr sz="1800">
                <a:solidFill>
                  <a:srgbClr val="3D3D3D"/>
                </a:solidFill>
                <a:latin typeface="Calibri"/>
              </a:rPr>
              <a:t>MCP servers — connect Claude to GitHub, Figma, Playwright…</a:t>
            </a:r>
          </a:p>
          <a:p>
            <a:pPr>
              <a:spcAft>
                <a:spcPts val="500"/>
              </a:spcAft>
              <a:defRPr sz="1800">
                <a:latin typeface="Calibri"/>
              </a:defRPr>
            </a:pPr>
            <a:r>
              <a:rPr b="1" sz="1800">
                <a:solidFill>
                  <a:srgbClr val="D9644A"/>
                </a:solidFill>
              </a:rPr>
              <a:t>▸  </a:t>
            </a:r>
            <a:r>
              <a:rPr sz="1800">
                <a:solidFill>
                  <a:srgbClr val="3D3D3D"/>
                </a:solidFill>
                <a:latin typeface="Calibri"/>
              </a:rPr>
              <a:t>Sub-agents + worktrees — parallel branches with isolated context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2743200"/>
            <a:ext cx="1219169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4000" b="1" i="0">
                <a:solidFill>
                  <a:srgbClr val="1A1A1A"/>
                </a:solidFill>
                <a:latin typeface="Calibri"/>
              </a:defRPr>
            </a:pPr>
            <a:r>
              <a:t>Today you write a skill you'll actually use Monday.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3840480"/>
            <a:ext cx="12191695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2000" b="0" i="0">
                <a:solidFill>
                  <a:srgbClr val="D9644A"/>
                </a:solidFill>
                <a:latin typeface="Calibri"/>
              </a:defRPr>
            </a:pPr>
            <a:r>
              <a:t>One skill. One action. Yours by the end of the workshop.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9601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3600" b="1" i="0">
                <a:solidFill>
                  <a:srgbClr val="1A1A1A"/>
                </a:solidFill>
                <a:latin typeface="Calibri"/>
              </a:defRPr>
            </a:pPr>
            <a:r>
              <a:t>Quick show of hands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21945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2800" b="1" i="0">
                <a:solidFill>
                  <a:srgbClr val="D9644A"/>
                </a:solidFill>
                <a:latin typeface="Calibri"/>
              </a:defRPr>
            </a:pPr>
            <a:r>
              <a:t>Who has written a Claude Code skill?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338328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2800" b="1" i="0">
                <a:solidFill>
                  <a:srgbClr val="1A1A1A"/>
                </a:solidFill>
                <a:latin typeface="Calibri"/>
              </a:defRPr>
            </a:pPr>
            <a:r>
              <a:t>Who has written a hook?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457200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2800" b="1" i="0">
                <a:solidFill>
                  <a:srgbClr val="666666"/>
                </a:solidFill>
                <a:latin typeface="Calibri"/>
              </a:defRPr>
            </a:pPr>
            <a:r>
              <a:t>Who has touched neither?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  <a:defRPr sz="1100" b="1">
                <a:solidFill>
                  <a:srgbClr val="999999"/>
                </a:solidFill>
                <a:latin typeface="Calibri"/>
              </a:defRPr>
            </a:pPr>
            <a:r>
              <a:rPr a:spc="300"/>
              <a:t>TODAY'S AGENDA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3600" b="1" i="0">
                <a:solidFill>
                  <a:srgbClr val="1A1A1A"/>
                </a:solidFill>
                <a:latin typeface="Calibri"/>
              </a:defRPr>
            </a:pPr>
            <a:r>
              <a:t>What we'll do (2h)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spcAft>
                <a:spcPts val="800"/>
              </a:spcAft>
              <a:defRPr sz="2000"/>
            </a:pPr>
            <a:r>
              <a:rPr b="1" sz="2000">
                <a:solidFill>
                  <a:srgbClr val="D9644A"/>
                </a:solidFill>
                <a:latin typeface="Calibri"/>
              </a:rPr>
              <a:t>1.  </a:t>
            </a:r>
            <a:r>
              <a:rPr sz="2000">
                <a:solidFill>
                  <a:srgbClr val="3D3D3D"/>
                </a:solidFill>
                <a:latin typeface="Calibri"/>
              </a:rPr>
              <a:t>Welcome &amp; framing (10')</a:t>
            </a:r>
          </a:p>
          <a:p>
            <a:pPr>
              <a:spcAft>
                <a:spcPts val="800"/>
              </a:spcAft>
              <a:defRPr sz="2000"/>
            </a:pPr>
            <a:r>
              <a:rPr b="1" sz="2000">
                <a:solidFill>
                  <a:srgbClr val="D9644A"/>
                </a:solidFill>
                <a:latin typeface="Calibri"/>
              </a:rPr>
              <a:t>2.  </a:t>
            </a:r>
            <a:r>
              <a:rPr sz="2000">
                <a:solidFill>
                  <a:srgbClr val="3D3D3D"/>
                </a:solidFill>
                <a:latin typeface="Calibri"/>
              </a:rPr>
              <a:t>Anatomy of a skill + live 'hello world' (20')</a:t>
            </a:r>
          </a:p>
          <a:p>
            <a:pPr>
              <a:spcAft>
                <a:spcPts val="800"/>
              </a:spcAft>
              <a:defRPr sz="2000"/>
            </a:pPr>
            <a:r>
              <a:rPr b="1" sz="2000">
                <a:solidFill>
                  <a:srgbClr val="D9644A"/>
                </a:solidFill>
                <a:latin typeface="Calibri"/>
              </a:rPr>
              <a:t>3.  </a:t>
            </a:r>
            <a:r>
              <a:rPr sz="2000">
                <a:solidFill>
                  <a:srgbClr val="3D3D3D"/>
                </a:solidFill>
                <a:latin typeface="Calibri"/>
              </a:rPr>
              <a:t>Four case studies — climbing complexity (35')</a:t>
            </a:r>
          </a:p>
          <a:p>
            <a:pPr>
              <a:spcAft>
                <a:spcPts val="800"/>
              </a:spcAft>
              <a:defRPr sz="2000"/>
            </a:pPr>
            <a:r>
              <a:rPr b="1" sz="2000">
                <a:solidFill>
                  <a:srgbClr val="D9644A"/>
                </a:solidFill>
                <a:latin typeface="Calibri"/>
              </a:rPr>
              <a:t>4.  </a:t>
            </a:r>
            <a:r>
              <a:rPr sz="2000">
                <a:solidFill>
                  <a:srgbClr val="3D3D3D"/>
                </a:solidFill>
                <a:latin typeface="Calibri"/>
              </a:rPr>
              <a:t>Build sprint — your own skill, in parallel (40')</a:t>
            </a:r>
          </a:p>
          <a:p>
            <a:pPr>
              <a:spcAft>
                <a:spcPts val="800"/>
              </a:spcAft>
              <a:defRPr sz="2000"/>
            </a:pPr>
            <a:r>
              <a:rPr b="1" sz="2000">
                <a:solidFill>
                  <a:srgbClr val="D9644A"/>
                </a:solidFill>
                <a:latin typeface="Calibri"/>
              </a:rPr>
              <a:t>5.  </a:t>
            </a:r>
            <a:r>
              <a:rPr sz="2000">
                <a:solidFill>
                  <a:srgbClr val="3D3D3D"/>
                </a:solidFill>
                <a:latin typeface="Calibri"/>
              </a:rPr>
              <a:t>Show &amp; tell + Q&amp;A (15')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2011680"/>
            <a:ext cx="12191695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400"/>
              </a:spcAft>
              <a:defRPr sz="1100" b="1">
                <a:solidFill>
                  <a:srgbClr val="D9644A"/>
                </a:solidFill>
                <a:latin typeface="Calibri"/>
              </a:defRPr>
            </a:pPr>
            <a:r>
              <a:t>PART 1</a:t>
            </a:r>
          </a:p>
          <a:p>
            <a:pPr algn="ctr">
              <a:spcAft>
                <a:spcPts val="1000"/>
              </a:spcAft>
              <a:defRPr sz="4400" b="1">
                <a:solidFill>
                  <a:srgbClr val="FFFFFF"/>
                </a:solidFill>
                <a:latin typeface="Calibri"/>
              </a:defRPr>
            </a:pPr>
            <a:r>
              <a:t>Anatomy of a Skill</a:t>
            </a:r>
          </a:p>
          <a:p>
            <a:pPr algn="ctr">
              <a:defRPr sz="1800">
                <a:solidFill>
                  <a:srgbClr val="999999"/>
                </a:solidFill>
                <a:latin typeface="Calibri"/>
              </a:defRPr>
            </a:pPr>
            <a:r>
              <a:t>It's just a markdown file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  <a:defRPr sz="1100" b="1">
                <a:solidFill>
                  <a:srgbClr val="999999"/>
                </a:solidFill>
                <a:latin typeface="Calibri"/>
              </a:defRPr>
            </a:pPr>
            <a:r>
              <a:rPr a:spc="300"/>
              <a:t>DEFINITION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3600" b="1" i="0">
                <a:solidFill>
                  <a:srgbClr val="1A1A1A"/>
                </a:solidFill>
                <a:latin typeface="Calibri"/>
              </a:defRPr>
            </a:pPr>
            <a:r>
              <a:t>What a skill 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59436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spcAft>
                <a:spcPts val="500"/>
              </a:spcAft>
              <a:defRPr sz="1600">
                <a:latin typeface="Calibri"/>
              </a:defRPr>
            </a:pPr>
            <a:r>
              <a:rPr b="1" sz="1600">
                <a:solidFill>
                  <a:srgbClr val="D9644A"/>
                </a:solidFill>
              </a:rPr>
              <a:t>▸  </a:t>
            </a:r>
            <a:r>
              <a:rPr sz="1600">
                <a:solidFill>
                  <a:srgbClr val="3D3D3D"/>
                </a:solidFill>
                <a:latin typeface="Calibri"/>
              </a:rPr>
              <a:t>A markdown file with frontmatter at ~/.claude/skills/&lt;name&gt;/SKILL.md</a:t>
            </a:r>
          </a:p>
          <a:p>
            <a:pPr>
              <a:spcAft>
                <a:spcPts val="500"/>
              </a:spcAft>
              <a:defRPr sz="1600">
                <a:latin typeface="Calibri"/>
              </a:defRPr>
            </a:pPr>
            <a:r>
              <a:rPr b="1" sz="1600">
                <a:solidFill>
                  <a:srgbClr val="D9644A"/>
                </a:solidFill>
              </a:rPr>
              <a:t>▸  </a:t>
            </a:r>
            <a:r>
              <a:rPr sz="1600">
                <a:solidFill>
                  <a:srgbClr val="3D3D3D"/>
                </a:solidFill>
                <a:latin typeface="Calibri"/>
              </a:rPr>
              <a:t>Activated by its `description:` field — trigger phrases matter</a:t>
            </a:r>
          </a:p>
          <a:p>
            <a:pPr>
              <a:spcAft>
                <a:spcPts val="500"/>
              </a:spcAft>
              <a:defRPr sz="1600">
                <a:latin typeface="Calibri"/>
              </a:defRPr>
            </a:pPr>
            <a:r>
              <a:rPr b="1" sz="1600">
                <a:solidFill>
                  <a:srgbClr val="D9644A"/>
                </a:solidFill>
              </a:rPr>
              <a:t>▸  </a:t>
            </a:r>
            <a:r>
              <a:rPr sz="1600">
                <a:solidFill>
                  <a:srgbClr val="3D3D3D"/>
                </a:solidFill>
                <a:latin typeface="Calibri"/>
              </a:rPr>
              <a:t>Body can be plain instructions OR ship code/scripts alongside</a:t>
            </a:r>
          </a:p>
          <a:p>
            <a:pPr>
              <a:spcAft>
                <a:spcPts val="500"/>
              </a:spcAft>
              <a:defRPr sz="1600">
                <a:latin typeface="Calibri"/>
              </a:defRPr>
            </a:pPr>
            <a:r>
              <a:rPr b="1" sz="1600">
                <a:solidFill>
                  <a:srgbClr val="D9644A"/>
                </a:solidFill>
              </a:rPr>
              <a:t>▸  </a:t>
            </a:r>
            <a:r>
              <a:rPr sz="1600">
                <a:solidFill>
                  <a:srgbClr val="3D3D3D"/>
                </a:solidFill>
                <a:latin typeface="Calibri"/>
              </a:rPr>
              <a:t>Progressive disclosure: short SKILL.md + bundled deeper files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0" y="1828800"/>
            <a:ext cx="4023360" cy="3840480"/>
          </a:xfrm>
          <a:prstGeom prst="roundRect">
            <a:avLst>
              <a:gd name="adj" fmla="val 2000"/>
            </a:avLst>
          </a:prstGeom>
          <a:solidFill>
            <a:srgbClr val="1E1E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543800" y="2011680"/>
            <a:ext cx="36576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89B4FA"/>
                </a:solidFill>
                <a:latin typeface="Consolas"/>
              </a:defRPr>
            </a:pPr>
            <a:r>
              <a:t>~/.claude/skills/outlook/</a:t>
            </a:r>
          </a:p>
          <a:p>
            <a:pPr>
              <a:defRPr sz="1300">
                <a:solidFill>
                  <a:srgbClr val="A6E3A1"/>
                </a:solidFill>
                <a:latin typeface="Consolas"/>
              </a:defRPr>
            </a:pPr>
            <a:r>
              <a:t>├── SKILL.md</a:t>
            </a:r>
          </a:p>
          <a:p>
            <a:pPr>
              <a:defRPr sz="1300">
                <a:solidFill>
                  <a:srgbClr val="A6E3A1"/>
                </a:solidFill>
                <a:latin typeface="Consolas"/>
              </a:defRPr>
            </a:pPr>
            <a:r>
              <a:t>├── send.applescript</a:t>
            </a:r>
          </a:p>
          <a:p>
            <a:pPr>
              <a:defRPr sz="1300">
                <a:solidFill>
                  <a:srgbClr val="6C7086"/>
                </a:solidFill>
                <a:latin typeface="Consolas"/>
              </a:defRPr>
            </a:pPr>
            <a:r>
              <a:t>└── examples/</a:t>
            </a:r>
          </a:p>
          <a:p>
            <a:pPr>
              <a:defRPr sz="1300">
                <a:solidFill>
                  <a:srgbClr val="6C7086"/>
                </a:solidFill>
                <a:latin typeface="Consolas"/>
              </a:defRPr>
            </a:pPr>
            <a:r>
              <a:t>    └── draft.txt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  <a:defRPr sz="1100" b="1">
                <a:solidFill>
                  <a:srgbClr val="999999"/>
                </a:solidFill>
                <a:latin typeface="Calibri"/>
              </a:defRPr>
            </a:pPr>
            <a:r>
              <a:rPr a:spc="300"/>
              <a:t>ANATOMY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3600" b="1" i="0">
                <a:solidFill>
                  <a:srgbClr val="1A1A1A"/>
                </a:solidFill>
                <a:latin typeface="Calibri"/>
              </a:defRPr>
            </a:pPr>
            <a:r>
              <a:t>Reading a SKILL.md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828800"/>
            <a:ext cx="6400800" cy="4114800"/>
          </a:xfrm>
          <a:prstGeom prst="roundRect">
            <a:avLst>
              <a:gd name="adj" fmla="val 2000"/>
            </a:avLst>
          </a:prstGeom>
          <a:solidFill>
            <a:srgbClr val="1E1E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1560" y="1993392"/>
            <a:ext cx="603504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6C7086"/>
                </a:solidFill>
                <a:latin typeface="Consolas"/>
              </a:defRPr>
            </a:pPr>
            <a:r>
              <a:t>---</a:t>
            </a:r>
          </a:p>
          <a:p>
            <a:pPr>
              <a:defRPr sz="1200">
                <a:solidFill>
                  <a:srgbClr val="89B4FA"/>
                </a:solidFill>
                <a:latin typeface="Consolas"/>
              </a:defRPr>
            </a:pPr>
            <a:r>
              <a:t>name: outlook</a:t>
            </a:r>
          </a:p>
          <a:p>
            <a:pPr>
              <a:defRPr sz="1200">
                <a:solidFill>
                  <a:srgbClr val="F9E2AF"/>
                </a:solidFill>
                <a:latin typeface="Consolas"/>
              </a:defRPr>
            </a:pPr>
            <a:r>
              <a:t>description: Use when the user wants to send an</a:t>
            </a:r>
          </a:p>
          <a:p>
            <a:pPr>
              <a:defRPr sz="1200">
                <a:solidFill>
                  <a:srgbClr val="F9E2AF"/>
                </a:solidFill>
                <a:latin typeface="Consolas"/>
              </a:defRPr>
            </a:pPr>
            <a:r>
              <a:t>  email or compose a draft in Outlook on this Mac.</a:t>
            </a:r>
          </a:p>
          <a:p>
            <a:pPr>
              <a:defRPr sz="1200">
                <a:solidFill>
                  <a:srgbClr val="6C7086"/>
                </a:solidFill>
                <a:latin typeface="Consolas"/>
              </a:defRPr>
            </a:pPr>
            <a:r>
              <a:t>---</a:t>
            </a:r>
          </a:p>
          <a:p>
            <a:pPr>
              <a:defRPr sz="1200">
                <a:solidFill>
                  <a:srgbClr val="6C7086"/>
                </a:solidFill>
                <a:latin typeface="Consolas"/>
              </a:defRPr>
            </a:pPr>
          </a:p>
          <a:p>
            <a:pPr>
              <a:defRPr sz="1200">
                <a:solidFill>
                  <a:srgbClr val="A6E3A1"/>
                </a:solidFill>
                <a:latin typeface="Consolas"/>
              </a:defRPr>
            </a:pPr>
            <a:r>
              <a:t># Outlook skill</a:t>
            </a:r>
          </a:p>
          <a:p>
            <a:pPr>
              <a:defRPr sz="1200">
                <a:solidFill>
                  <a:srgbClr val="6C7086"/>
                </a:solidFill>
                <a:latin typeface="Consolas"/>
              </a:defRPr>
            </a:pPr>
          </a:p>
          <a:p>
            <a:pPr>
              <a:defRPr sz="1200">
                <a:solidFill>
                  <a:srgbClr val="A6E3A1"/>
                </a:solidFill>
                <a:latin typeface="Consolas"/>
              </a:defRPr>
            </a:pPr>
            <a:r>
              <a:t>Drives Outlook.app via AppleScript. Send-only.</a:t>
            </a:r>
          </a:p>
          <a:p>
            <a:pPr>
              <a:defRPr sz="1200">
                <a:solidFill>
                  <a:srgbClr val="6C7086"/>
                </a:solidFill>
                <a:latin typeface="Consolas"/>
              </a:defRPr>
            </a:pPr>
          </a:p>
          <a:p>
            <a:pPr>
              <a:defRPr sz="1200">
                <a:solidFill>
                  <a:srgbClr val="F38BA8"/>
                </a:solidFill>
                <a:latin typeface="Consolas"/>
              </a:defRPr>
            </a:pPr>
            <a:r>
              <a:t>## How to use</a:t>
            </a:r>
          </a:p>
          <a:p>
            <a:pPr>
              <a:defRPr sz="1200">
                <a:solidFill>
                  <a:srgbClr val="89B4FA"/>
                </a:solidFill>
                <a:latin typeface="Consolas"/>
              </a:defRPr>
            </a:pPr>
            <a:r>
              <a:t>Run: osascript send.applescript "to@x" "subj" "body"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79" y="1874519"/>
            <a:ext cx="3840480" cy="502920"/>
          </a:xfrm>
          <a:prstGeom prst="roundRect">
            <a:avLst>
              <a:gd name="adj" fmla="val 2000"/>
            </a:avLst>
          </a:prstGeom>
          <a:solidFill>
            <a:srgbClr val="F5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498079" y="1874519"/>
            <a:ext cx="45720" cy="502920"/>
          </a:xfrm>
          <a:prstGeom prst="rect">
            <a:avLst/>
          </a:prstGeom>
          <a:solidFill>
            <a:srgbClr val="D96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59" y="1965959"/>
            <a:ext cx="3566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400" b="0" i="0">
                <a:solidFill>
                  <a:srgbClr val="3D3D3D"/>
                </a:solidFill>
                <a:latin typeface="Calibri"/>
              </a:defRPr>
            </a:pPr>
            <a:r>
              <a:t>name — the skill's identifier (folder + slug)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98079" y="2514600"/>
            <a:ext cx="3840480" cy="502920"/>
          </a:xfrm>
          <a:prstGeom prst="roundRect">
            <a:avLst>
              <a:gd name="adj" fmla="val 2000"/>
            </a:avLst>
          </a:prstGeom>
          <a:solidFill>
            <a:srgbClr val="F5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498079" y="2514600"/>
            <a:ext cx="45720" cy="502920"/>
          </a:xfrm>
          <a:prstGeom prst="rect">
            <a:avLst/>
          </a:prstGeom>
          <a:solidFill>
            <a:srgbClr val="D96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80959" y="2606040"/>
            <a:ext cx="3566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400" b="0" i="0">
                <a:solidFill>
                  <a:srgbClr val="3D3D3D"/>
                </a:solidFill>
                <a:latin typeface="Calibri"/>
              </a:defRPr>
            </a:pPr>
            <a:r>
              <a:t>description — what triggers it (read carefully)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498079" y="3291840"/>
            <a:ext cx="3840480" cy="502920"/>
          </a:xfrm>
          <a:prstGeom prst="roundRect">
            <a:avLst>
              <a:gd name="adj" fmla="val 2000"/>
            </a:avLst>
          </a:prstGeom>
          <a:solidFill>
            <a:srgbClr val="F5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498079" y="3291840"/>
            <a:ext cx="45720" cy="502920"/>
          </a:xfrm>
          <a:prstGeom prst="rect">
            <a:avLst/>
          </a:prstGeom>
          <a:solidFill>
            <a:srgbClr val="D96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80959" y="3383280"/>
            <a:ext cx="3566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400" b="0" i="0">
                <a:solidFill>
                  <a:srgbClr val="3D3D3D"/>
                </a:solidFill>
                <a:latin typeface="Calibri"/>
              </a:defRPr>
            </a:pPr>
            <a:r>
              <a:t>body — instructions + commands Claude can run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98079" y="3931920"/>
            <a:ext cx="3840480" cy="502920"/>
          </a:xfrm>
          <a:prstGeom prst="roundRect">
            <a:avLst>
              <a:gd name="adj" fmla="val 2000"/>
            </a:avLst>
          </a:prstGeom>
          <a:solidFill>
            <a:srgbClr val="F5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498079" y="3931920"/>
            <a:ext cx="45720" cy="502920"/>
          </a:xfrm>
          <a:prstGeom prst="rect">
            <a:avLst/>
          </a:prstGeom>
          <a:solidFill>
            <a:srgbClr val="D96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680959" y="4023360"/>
            <a:ext cx="3566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400" b="0" i="0">
                <a:solidFill>
                  <a:srgbClr val="3D3D3D"/>
                </a:solidFill>
                <a:latin typeface="Calibri"/>
              </a:defRPr>
            </a:pPr>
            <a:r>
              <a:t>headings — orient Claude inside the file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  <a:defRPr sz="1100" b="1">
                <a:solidFill>
                  <a:srgbClr val="999999"/>
                </a:solidFill>
                <a:latin typeface="Calibri"/>
              </a:defRPr>
            </a:pPr>
            <a:r>
              <a:rPr a:spc="300"/>
              <a:t>TRIGGERS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3600" b="1" i="0">
                <a:solidFill>
                  <a:srgbClr val="1A1A1A"/>
                </a:solidFill>
                <a:latin typeface="Calibri"/>
              </a:defRPr>
            </a:pPr>
            <a:r>
              <a:t>Trigger words decide if your skill ever fires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828800"/>
            <a:ext cx="5120640" cy="3291840"/>
          </a:xfrm>
          <a:prstGeom prst="roundRect">
            <a:avLst>
              <a:gd name="adj" fmla="val 2000"/>
            </a:avLst>
          </a:prstGeom>
          <a:solidFill>
            <a:srgbClr val="1E1E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463040"/>
            <a:ext cx="5120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400" b="1" i="0">
                <a:solidFill>
                  <a:srgbClr val="D9644A"/>
                </a:solidFill>
                <a:latin typeface="Calibri"/>
              </a:defRPr>
            </a:pPr>
            <a:r>
              <a:t>✗ Vague — rarely triggers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1993392"/>
            <a:ext cx="475488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F9E2AF"/>
                </a:solidFill>
                <a:latin typeface="Consolas"/>
              </a:defRPr>
            </a:pPr>
            <a:r>
              <a:t>description: Helps with email.</a:t>
            </a:r>
          </a:p>
          <a:p>
            <a:pPr>
              <a:defRPr sz="1300">
                <a:solidFill>
                  <a:srgbClr val="F9E2AF"/>
                </a:solidFill>
                <a:latin typeface="Consolas"/>
              </a:defRPr>
            </a:pPr>
          </a:p>
          <a:p>
            <a:pPr>
              <a:defRPr sz="1300">
                <a:solidFill>
                  <a:srgbClr val="6C7086"/>
                </a:solidFill>
                <a:latin typeface="Consolas"/>
              </a:defRPr>
            </a:pPr>
            <a:r>
              <a:t>(Claude has no idea when to fire this.)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1828800"/>
            <a:ext cx="5120640" cy="3291840"/>
          </a:xfrm>
          <a:prstGeom prst="roundRect">
            <a:avLst>
              <a:gd name="adj" fmla="val 2000"/>
            </a:avLst>
          </a:prstGeom>
          <a:solidFill>
            <a:srgbClr val="1E1E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09360" y="1463040"/>
            <a:ext cx="5120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400" b="1" i="0">
                <a:solidFill>
                  <a:srgbClr val="D9644A"/>
                </a:solidFill>
                <a:latin typeface="Calibri"/>
              </a:defRPr>
            </a:pPr>
            <a:r>
              <a:t>✓ Specific — fires reliably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37960" y="1993392"/>
            <a:ext cx="475488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A6E3A1"/>
                </a:solidFill>
                <a:latin typeface="Consolas"/>
              </a:defRPr>
            </a:pPr>
            <a:r>
              <a:t>description: Use when the user wants to</a:t>
            </a:r>
          </a:p>
          <a:p>
            <a:pPr>
              <a:defRPr sz="1300">
                <a:solidFill>
                  <a:srgbClr val="A6E3A1"/>
                </a:solidFill>
                <a:latin typeface="Consolas"/>
              </a:defRPr>
            </a:pPr>
            <a:r>
              <a:t>send an email, compose a draft, reply,</a:t>
            </a:r>
          </a:p>
          <a:p>
            <a:pPr>
              <a:defRPr sz="1300">
                <a:solidFill>
                  <a:srgbClr val="A6E3A1"/>
                </a:solidFill>
                <a:latin typeface="Consolas"/>
              </a:defRPr>
            </a:pPr>
            <a:r>
              <a:t>or open a message in Outlook on this Mac.</a:t>
            </a:r>
          </a:p>
          <a:p>
            <a:pPr>
              <a:defRPr sz="1300">
                <a:solidFill>
                  <a:srgbClr val="A6E3A1"/>
                </a:solidFill>
                <a:latin typeface="Consolas"/>
              </a:defRPr>
            </a:pPr>
          </a:p>
          <a:p>
            <a:pPr>
              <a:defRPr sz="1300">
                <a:solidFill>
                  <a:srgbClr val="6C7086"/>
                </a:solidFill>
                <a:latin typeface="Consolas"/>
              </a:defRPr>
            </a:pPr>
            <a:r>
              <a:t>(Phrases users actually say are in the description.)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5486400"/>
            <a:ext cx="10515600" cy="502920"/>
          </a:xfrm>
          <a:prstGeom prst="roundRect">
            <a:avLst>
              <a:gd name="adj" fmla="val 2000"/>
            </a:avLst>
          </a:prstGeom>
          <a:solidFill>
            <a:srgbClr val="F5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22960" y="5486400"/>
            <a:ext cx="45720" cy="502920"/>
          </a:xfrm>
          <a:prstGeom prst="rect">
            <a:avLst/>
          </a:prstGeom>
          <a:solidFill>
            <a:srgbClr val="D96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5840" y="5577840"/>
            <a:ext cx="102412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400" b="0" i="0">
                <a:solidFill>
                  <a:srgbClr val="3D3D3D"/>
                </a:solidFill>
                <a:latin typeface="Calibri"/>
              </a:defRPr>
            </a:pPr>
            <a:r>
              <a:t>Rule of thumb: include 2–3 verbatim phrases your future self would type.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2194560"/>
            <a:ext cx="12191695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Aft>
                <a:spcPts val="1400"/>
              </a:spcAft>
              <a:defRPr sz="1100" b="1">
                <a:solidFill>
                  <a:srgbClr val="D9644A"/>
                </a:solidFill>
                <a:latin typeface="Calibri"/>
              </a:defRPr>
            </a:pPr>
            <a:r>
              <a:t>LIVE</a:t>
            </a:r>
          </a:p>
          <a:p>
            <a:pPr algn="ctr">
              <a:spcAft>
                <a:spcPts val="1400"/>
              </a:spcAft>
              <a:defRPr sz="4400" b="1">
                <a:solidFill>
                  <a:srgbClr val="FFFFFF"/>
                </a:solidFill>
                <a:latin typeface="Calibri"/>
              </a:defRPr>
            </a:pPr>
            <a:r>
              <a:t>Hello, world — in 5 minutes</a:t>
            </a:r>
          </a:p>
          <a:p>
            <a:pPr algn="ctr">
              <a:defRPr sz="1800">
                <a:solidFill>
                  <a:srgbClr val="A6E3A1"/>
                </a:solidFill>
                <a:latin typeface="Consolas"/>
              </a:defRPr>
            </a:pPr>
            <a:r>
              <a:t>$ mkdir -p ~/.claude/skills/coffee &amp;&amp; $EDITOR ~/.claude/skills/coffee/SKILL.md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2011680"/>
            <a:ext cx="12191695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400"/>
              </a:spcAft>
              <a:defRPr sz="1100" b="1">
                <a:solidFill>
                  <a:srgbClr val="D9644A"/>
                </a:solidFill>
                <a:latin typeface="Calibri"/>
              </a:defRPr>
            </a:pPr>
            <a:r>
              <a:t>PART 2</a:t>
            </a:r>
          </a:p>
          <a:p>
            <a:pPr algn="ctr">
              <a:spcAft>
                <a:spcPts val="1000"/>
              </a:spcAft>
              <a:defRPr sz="4400" b="1">
                <a:solidFill>
                  <a:srgbClr val="FFFFFF"/>
                </a:solidFill>
                <a:latin typeface="Calibri"/>
              </a:defRPr>
            </a:pPr>
            <a:r>
              <a:t>Four Real Skills</a:t>
            </a:r>
          </a:p>
          <a:p>
            <a:pPr algn="ctr">
              <a:defRPr sz="1800">
                <a:solidFill>
                  <a:srgbClr val="999999"/>
                </a:solidFill>
                <a:latin typeface="Calibri"/>
              </a:defRPr>
            </a:pPr>
            <a:r>
              <a:t>From AppleScript to Playwright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  <a:defRPr sz="1100" b="1">
                <a:solidFill>
                  <a:srgbClr val="999999"/>
                </a:solidFill>
                <a:latin typeface="Calibri"/>
              </a:defRPr>
            </a:pPr>
            <a:r>
              <a:rPr a:spc="300"/>
              <a:t>CASE STUDY ·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3600" b="1" i="0">
                <a:solidFill>
                  <a:srgbClr val="1A1A1A"/>
                </a:solidFill>
                <a:latin typeface="Calibri"/>
              </a:defRPr>
            </a:pPr>
            <a:r>
              <a:t>`outlook` — AppleScript, send-only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530352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spcAft>
                <a:spcPts val="500"/>
              </a:spcAft>
              <a:defRPr sz="1500">
                <a:latin typeface="Calibri"/>
              </a:defRPr>
            </a:pPr>
            <a:r>
              <a:rPr b="1" sz="1500">
                <a:solidFill>
                  <a:srgbClr val="D9644A"/>
                </a:solidFill>
              </a:rPr>
              <a:t>▸  </a:t>
            </a:r>
            <a:r>
              <a:rPr sz="1500">
                <a:solidFill>
                  <a:srgbClr val="3D3D3D"/>
                </a:solidFill>
                <a:latin typeface="Calibri"/>
              </a:rPr>
              <a:t>Trigger: "send an email", "compose a draft", "reply"</a:t>
            </a:r>
          </a:p>
          <a:p>
            <a:pPr>
              <a:spcAft>
                <a:spcPts val="500"/>
              </a:spcAft>
              <a:defRPr sz="1500">
                <a:latin typeface="Calibri"/>
              </a:defRPr>
            </a:pPr>
            <a:r>
              <a:rPr b="1" sz="1500">
                <a:solidFill>
                  <a:srgbClr val="D9644A"/>
                </a:solidFill>
              </a:rPr>
              <a:t>▸  </a:t>
            </a:r>
            <a:r>
              <a:rPr sz="1500">
                <a:solidFill>
                  <a:srgbClr val="3D3D3D"/>
                </a:solidFill>
                <a:latin typeface="Calibri"/>
              </a:rPr>
              <a:t>Driver: AppleScript talking to Outlook.app</a:t>
            </a:r>
          </a:p>
          <a:p>
            <a:pPr>
              <a:spcAft>
                <a:spcPts val="500"/>
              </a:spcAft>
              <a:defRPr sz="1500">
                <a:latin typeface="Calibri"/>
              </a:defRPr>
            </a:pPr>
            <a:r>
              <a:rPr b="1" sz="1500">
                <a:solidFill>
                  <a:srgbClr val="D9644A"/>
                </a:solidFill>
              </a:rPr>
              <a:t>▸  </a:t>
            </a:r>
            <a:r>
              <a:rPr sz="1500">
                <a:solidFill>
                  <a:srgbClr val="3D3D3D"/>
                </a:solidFill>
                <a:latin typeface="Calibri"/>
              </a:rPr>
              <a:t>No Graph API, no tenant approval, no MCP server</a:t>
            </a:r>
          </a:p>
          <a:p>
            <a:pPr>
              <a:spcAft>
                <a:spcPts val="500"/>
              </a:spcAft>
              <a:defRPr sz="1500">
                <a:latin typeface="Calibri"/>
              </a:defRPr>
            </a:pPr>
            <a:r>
              <a:rPr b="1" sz="1500">
                <a:solidFill>
                  <a:srgbClr val="D9644A"/>
                </a:solidFill>
              </a:rPr>
              <a:t>▸  </a:t>
            </a:r>
            <a:r>
              <a:rPr sz="1500">
                <a:solidFill>
                  <a:srgbClr val="3D3D3D"/>
                </a:solidFill>
                <a:latin typeface="Calibri"/>
              </a:rPr>
              <a:t>~15 lines of code; send-only by design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583680" y="1828800"/>
            <a:ext cx="4754880" cy="4114800"/>
          </a:xfrm>
          <a:prstGeom prst="roundRect">
            <a:avLst>
              <a:gd name="adj" fmla="val 2000"/>
            </a:avLst>
          </a:prstGeom>
          <a:solidFill>
            <a:srgbClr val="1E1E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12280" y="1993392"/>
            <a:ext cx="438912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89B4FA"/>
                </a:solidFill>
                <a:latin typeface="Consolas"/>
              </a:defRPr>
            </a:pPr>
            <a:r>
              <a:t>on send_email(to_addr, subj, body)</a:t>
            </a:r>
          </a:p>
          <a:p>
            <a:pPr>
              <a:defRPr sz="1200">
                <a:solidFill>
                  <a:srgbClr val="A6E3A1"/>
                </a:solidFill>
                <a:latin typeface="Consolas"/>
              </a:defRPr>
            </a:pPr>
            <a:r>
              <a:t>  tell application "Microsoft Outlook"</a:t>
            </a:r>
          </a:p>
          <a:p>
            <a:pPr>
              <a:defRPr sz="1200">
                <a:solidFill>
                  <a:srgbClr val="A6E3A1"/>
                </a:solidFill>
                <a:latin typeface="Consolas"/>
              </a:defRPr>
            </a:pPr>
            <a:r>
              <a:t>    set m to make new outgoing message</a:t>
            </a:r>
          </a:p>
          <a:p>
            <a:pPr>
              <a:defRPr sz="1200">
                <a:solidFill>
                  <a:srgbClr val="A6E3A1"/>
                </a:solidFill>
                <a:latin typeface="Consolas"/>
              </a:defRPr>
            </a:pPr>
            <a:r>
              <a:t>    set subject of m to subj</a:t>
            </a:r>
          </a:p>
          <a:p>
            <a:pPr>
              <a:defRPr sz="1200">
                <a:solidFill>
                  <a:srgbClr val="A6E3A1"/>
                </a:solidFill>
                <a:latin typeface="Consolas"/>
              </a:defRPr>
            </a:pPr>
            <a:r>
              <a:t>    set plain text content of m to body</a:t>
            </a:r>
          </a:p>
          <a:p>
            <a:pPr>
              <a:defRPr sz="1200">
                <a:solidFill>
                  <a:srgbClr val="A6E3A1"/>
                </a:solidFill>
                <a:latin typeface="Consolas"/>
              </a:defRPr>
            </a:pPr>
            <a:r>
              <a:t>    make new recipient at m with</a:t>
            </a:r>
          </a:p>
          <a:p>
            <a:pPr>
              <a:defRPr sz="1200">
                <a:solidFill>
                  <a:srgbClr val="A6E3A1"/>
                </a:solidFill>
                <a:latin typeface="Consolas"/>
              </a:defRPr>
            </a:pPr>
            <a:r>
              <a:t>      properties {email address:to_addr}</a:t>
            </a:r>
          </a:p>
          <a:p>
            <a:pPr>
              <a:defRPr sz="1200">
                <a:solidFill>
                  <a:srgbClr val="F38BA8"/>
                </a:solidFill>
                <a:latin typeface="Consolas"/>
              </a:defRPr>
            </a:pPr>
            <a:r>
              <a:t>    send m</a:t>
            </a:r>
          </a:p>
          <a:p>
            <a:pPr>
              <a:defRPr sz="1200">
                <a:solidFill>
                  <a:srgbClr val="A6E3A1"/>
                </a:solidFill>
                <a:latin typeface="Consolas"/>
              </a:defRPr>
            </a:pPr>
            <a:r>
              <a:t>  end tell</a:t>
            </a:r>
          </a:p>
          <a:p>
            <a:pPr>
              <a:defRPr sz="1200">
                <a:solidFill>
                  <a:srgbClr val="89B4FA"/>
                </a:solidFill>
                <a:latin typeface="Consolas"/>
              </a:defRPr>
            </a:pPr>
            <a:r>
              <a:t>end send_email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5486400"/>
            <a:ext cx="10515600" cy="502920"/>
          </a:xfrm>
          <a:prstGeom prst="roundRect">
            <a:avLst>
              <a:gd name="adj" fmla="val 2000"/>
            </a:avLst>
          </a:prstGeom>
          <a:solidFill>
            <a:srgbClr val="F5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2960" y="5486400"/>
            <a:ext cx="45720" cy="502920"/>
          </a:xfrm>
          <a:prstGeom prst="rect">
            <a:avLst/>
          </a:prstGeom>
          <a:solidFill>
            <a:srgbClr val="D96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5577840"/>
            <a:ext cx="102412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400" b="0" i="0">
                <a:solidFill>
                  <a:srgbClr val="3D3D3D"/>
                </a:solidFill>
                <a:latin typeface="Calibri"/>
              </a:defRPr>
            </a:pPr>
            <a:r>
              <a:t>Use what the OS gives you before you reach for an API.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  <a:defRPr sz="1100" b="1">
                <a:solidFill>
                  <a:srgbClr val="999999"/>
                </a:solidFill>
                <a:latin typeface="Calibri"/>
              </a:defRPr>
            </a:pPr>
            <a:r>
              <a:rPr a:spc="300"/>
              <a:t>CASE STUDY ·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3600" b="1" i="0">
                <a:solidFill>
                  <a:srgbClr val="1A1A1A"/>
                </a:solidFill>
                <a:latin typeface="Calibri"/>
              </a:defRPr>
            </a:pPr>
            <a:r>
              <a:t>`teams` — URL scheme + System Events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2286000"/>
            <a:ext cx="2651760" cy="155448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468880"/>
            <a:ext cx="2377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  <a:defRPr sz="1500" b="1" i="0">
                <a:solidFill>
                  <a:srgbClr val="D9644A"/>
                </a:solidFill>
                <a:latin typeface="Consolas"/>
              </a:defRPr>
            </a:pPr>
            <a:r>
              <a:t>msteams://...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926080"/>
            <a:ext cx="23774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300" b="0" i="0">
                <a:solidFill>
                  <a:srgbClr val="666666"/>
                </a:solidFill>
                <a:latin typeface="Calibri"/>
              </a:defRPr>
            </a:pPr>
            <a:r>
              <a:t>URL handler</a:t>
            </a:r>
            <a:br/>
            <a:r>
              <a:t>opens Teams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00400" y="2743200"/>
            <a:ext cx="228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2200" b="1" i="0">
                <a:solidFill>
                  <a:srgbClr val="D9644A"/>
                </a:solidFill>
                <a:latin typeface="Calibri"/>
              </a:defRPr>
            </a:pPr>
            <a:r>
              <a:t>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29000" y="2286000"/>
            <a:ext cx="2651760" cy="155448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566160" y="2468880"/>
            <a:ext cx="2377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  <a:defRPr sz="1500" b="1" i="0">
                <a:solidFill>
                  <a:srgbClr val="D9644A"/>
                </a:solidFill>
                <a:latin typeface="Consolas"/>
              </a:defRPr>
            </a:pPr>
            <a:r>
              <a:t>4s nav delay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66160" y="2926080"/>
            <a:ext cx="23774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300" b="0" i="0">
                <a:solidFill>
                  <a:srgbClr val="666666"/>
                </a:solidFill>
                <a:latin typeface="Calibri"/>
              </a:defRPr>
            </a:pPr>
            <a:r>
              <a:t>wait for chat</a:t>
            </a:r>
            <a:br/>
            <a:r>
              <a:t>to load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80760" y="2743200"/>
            <a:ext cx="228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2200" b="1" i="0">
                <a:solidFill>
                  <a:srgbClr val="D9644A"/>
                </a:solidFill>
                <a:latin typeface="Calibri"/>
              </a:defRPr>
            </a:pPr>
            <a:r>
              <a:t>→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09359" y="2286000"/>
            <a:ext cx="2651760" cy="155448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46519" y="2468880"/>
            <a:ext cx="2377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  <a:defRPr sz="1500" b="1" i="0">
                <a:solidFill>
                  <a:srgbClr val="D9644A"/>
                </a:solidFill>
                <a:latin typeface="Consolas"/>
              </a:defRPr>
            </a:pPr>
            <a:r>
              <a:t>System Events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46519" y="2926080"/>
            <a:ext cx="23774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300" b="0" i="0">
                <a:solidFill>
                  <a:srgbClr val="666666"/>
                </a:solidFill>
                <a:latin typeface="Calibri"/>
              </a:defRPr>
            </a:pPr>
            <a:r>
              <a:t>type message</a:t>
            </a:r>
            <a:br/>
            <a:r>
              <a:t>+ keystroke send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61119" y="2743200"/>
            <a:ext cx="228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2200" b="1" i="0">
                <a:solidFill>
                  <a:srgbClr val="D9644A"/>
                </a:solidFill>
                <a:latin typeface="Calibri"/>
              </a:defRPr>
            </a:pPr>
            <a: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89719" y="2286000"/>
            <a:ext cx="2651760" cy="155448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326879" y="2468880"/>
            <a:ext cx="2377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  <a:defRPr sz="1500" b="1" i="0">
                <a:solidFill>
                  <a:srgbClr val="D9644A"/>
                </a:solidFill>
                <a:latin typeface="Consolas"/>
              </a:defRPr>
            </a:pPr>
            <a:r>
              <a:t>✓ sent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26879" y="2926080"/>
            <a:ext cx="23774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300" b="0" i="0">
                <a:solidFill>
                  <a:srgbClr val="666666"/>
                </a:solidFill>
                <a:latin typeface="Calibri"/>
              </a:defRPr>
            </a:pPr>
            <a:r>
              <a:t>no draft gate,</a:t>
            </a:r>
            <a:br/>
            <a:r>
              <a:t>no confirm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2960" y="4572000"/>
            <a:ext cx="10515600" cy="502920"/>
          </a:xfrm>
          <a:prstGeom prst="roundRect">
            <a:avLst>
              <a:gd name="adj" fmla="val 2000"/>
            </a:avLst>
          </a:prstGeom>
          <a:solidFill>
            <a:srgbClr val="F5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22960" y="4572000"/>
            <a:ext cx="45720" cy="502920"/>
          </a:xfrm>
          <a:prstGeom prst="rect">
            <a:avLst/>
          </a:prstGeom>
          <a:solidFill>
            <a:srgbClr val="D96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05840" y="4663440"/>
            <a:ext cx="102412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400" b="0" i="0">
                <a:solidFill>
                  <a:srgbClr val="3D3D3D"/>
                </a:solidFill>
                <a:latin typeface="Calibri"/>
              </a:defRPr>
            </a:pPr>
            <a:r>
              <a:t>Two timing constants that matter: 4s after navigation, 1.8s after @mentions.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  <a:defRPr sz="1100" b="1">
                <a:solidFill>
                  <a:srgbClr val="999999"/>
                </a:solidFill>
                <a:latin typeface="Calibri"/>
              </a:defRPr>
            </a:pPr>
            <a:r>
              <a:rPr a:spc="300"/>
              <a:t>CASE STUDY ·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3600" b="1" i="0">
                <a:solidFill>
                  <a:srgbClr val="1A1A1A"/>
                </a:solidFill>
                <a:latin typeface="Calibri"/>
              </a:defRPr>
            </a:pPr>
            <a:r>
              <a:t>`text-someone` — Playwright with a persistent profile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530352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spcAft>
                <a:spcPts val="500"/>
              </a:spcAft>
              <a:defRPr sz="1500">
                <a:latin typeface="Calibri"/>
              </a:defRPr>
            </a:pPr>
            <a:r>
              <a:rPr b="1" sz="1500">
                <a:solidFill>
                  <a:srgbClr val="D9644A"/>
                </a:solidFill>
              </a:rPr>
              <a:t>▸  </a:t>
            </a:r>
            <a:r>
              <a:rPr sz="1500">
                <a:solidFill>
                  <a:srgbClr val="3D3D3D"/>
                </a:solidFill>
                <a:latin typeface="Calibri"/>
              </a:rPr>
              <a:t>When there's no OS handler and no MCP server</a:t>
            </a:r>
          </a:p>
          <a:p>
            <a:pPr>
              <a:spcAft>
                <a:spcPts val="500"/>
              </a:spcAft>
              <a:defRPr sz="1500">
                <a:latin typeface="Calibri"/>
              </a:defRPr>
            </a:pPr>
            <a:r>
              <a:rPr b="1" sz="1500">
                <a:solidFill>
                  <a:srgbClr val="D9644A"/>
                </a:solidFill>
              </a:rPr>
              <a:t>▸  </a:t>
            </a:r>
            <a:r>
              <a:rPr sz="1500">
                <a:solidFill>
                  <a:srgbClr val="3D3D3D"/>
                </a:solidFill>
                <a:latin typeface="Calibri"/>
              </a:rPr>
              <a:t>Headed Chromium with a real profile dir on disk</a:t>
            </a:r>
          </a:p>
          <a:p>
            <a:pPr>
              <a:spcAft>
                <a:spcPts val="500"/>
              </a:spcAft>
              <a:defRPr sz="1500">
                <a:latin typeface="Calibri"/>
              </a:defRPr>
            </a:pPr>
            <a:r>
              <a:rPr b="1" sz="1500">
                <a:solidFill>
                  <a:srgbClr val="D9644A"/>
                </a:solidFill>
              </a:rPr>
              <a:t>▸  </a:t>
            </a:r>
            <a:r>
              <a:rPr sz="1500">
                <a:solidFill>
                  <a:srgbClr val="3D3D3D"/>
                </a:solidFill>
                <a:latin typeface="Calibri"/>
              </a:rPr>
              <a:t>storageState persists login, SSO, MFA across runs</a:t>
            </a:r>
          </a:p>
          <a:p>
            <a:pPr>
              <a:spcAft>
                <a:spcPts val="500"/>
              </a:spcAft>
              <a:defRPr sz="1500">
                <a:latin typeface="Calibri"/>
              </a:defRPr>
            </a:pPr>
            <a:r>
              <a:rPr b="1" sz="1500">
                <a:solidFill>
                  <a:srgbClr val="D9644A"/>
                </a:solidFill>
              </a:rPr>
              <a:t>▸  </a:t>
            </a:r>
            <a:r>
              <a:rPr sz="1500">
                <a:solidFill>
                  <a:srgbClr val="3D3D3D"/>
                </a:solidFill>
                <a:latin typeface="Calibri"/>
              </a:rPr>
              <a:t>Auto-attaches files via the page's file input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583680" y="1828800"/>
            <a:ext cx="4754880" cy="4114800"/>
          </a:xfrm>
          <a:prstGeom prst="roundRect">
            <a:avLst>
              <a:gd name="adj" fmla="val 3000"/>
            </a:avLst>
          </a:prstGeom>
          <a:solidFill>
            <a:srgbClr val="EDE9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766560" y="2011680"/>
            <a:ext cx="4389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  <a:defRPr sz="1500" b="1" i="0">
                <a:solidFill>
                  <a:srgbClr val="D9644A"/>
                </a:solidFill>
                <a:latin typeface="Consolas"/>
              </a:defRPr>
            </a:pPr>
            <a:r>
              <a:t>~/.cache/text-someone/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0" y="2377440"/>
            <a:ext cx="4389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300" b="0" i="0">
                <a:solidFill>
                  <a:srgbClr val="666666"/>
                </a:solidFill>
                <a:latin typeface="Calibri"/>
              </a:defRPr>
            </a:pPr>
            <a:r>
              <a:t>profile dir on disk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0" y="2926080"/>
            <a:ext cx="4389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  <a:defRPr sz="1500" b="1" i="0">
                <a:solidFill>
                  <a:srgbClr val="D9644A"/>
                </a:solidFill>
                <a:latin typeface="Consolas"/>
              </a:defRPr>
            </a:pPr>
            <a:r>
              <a:t>storageState.json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0" y="3291840"/>
            <a:ext cx="4389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300" b="0" i="0">
                <a:solidFill>
                  <a:srgbClr val="666666"/>
                </a:solidFill>
                <a:latin typeface="Calibri"/>
              </a:defRPr>
            </a:pPr>
            <a:r>
              <a:t>cookies + auth tokens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6560" y="3840480"/>
            <a:ext cx="4389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  <a:defRPr sz="1500" b="1" i="0">
                <a:solidFill>
                  <a:srgbClr val="D9644A"/>
                </a:solidFill>
                <a:latin typeface="Consolas"/>
              </a:defRPr>
            </a:pPr>
            <a:r>
              <a:t>playwright headed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66560" y="4206240"/>
            <a:ext cx="4389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300" b="0" i="0">
                <a:solidFill>
                  <a:srgbClr val="666666"/>
                </a:solidFill>
                <a:latin typeface="Calibri"/>
              </a:defRPr>
            </a:pPr>
            <a:r>
              <a:t>real browser, not headless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66560" y="4754880"/>
            <a:ext cx="4389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  <a:defRPr sz="1500" b="1" i="0">
                <a:solidFill>
                  <a:srgbClr val="D9644A"/>
                </a:solidFill>
                <a:latin typeface="Consolas"/>
              </a:defRPr>
            </a:pPr>
            <a:r>
              <a:t>page.set_input_files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66560" y="5120640"/>
            <a:ext cx="4389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300" b="0" i="0">
                <a:solidFill>
                  <a:srgbClr val="666666"/>
                </a:solidFill>
                <a:latin typeface="Calibri"/>
              </a:defRPr>
            </a:pPr>
            <a:r>
              <a:t>attach files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  <a:defRPr sz="1100" b="1">
                <a:solidFill>
                  <a:srgbClr val="999999"/>
                </a:solidFill>
                <a:latin typeface="Calibri"/>
              </a:defRPr>
            </a:pPr>
            <a:r>
              <a:rPr a:spc="300"/>
              <a:t>CASE STUDY ·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3600" b="1" i="0">
                <a:solidFill>
                  <a:srgbClr val="1A1A1A"/>
                </a:solidFill>
                <a:latin typeface="Calibri"/>
              </a:defRPr>
            </a:pPr>
            <a:r>
              <a:t>`caveman` — a skill that changes how Claude talks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530352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spcAft>
                <a:spcPts val="500"/>
              </a:spcAft>
              <a:defRPr sz="1500">
                <a:latin typeface="Calibri"/>
              </a:defRPr>
            </a:pPr>
            <a:r>
              <a:rPr b="1" sz="1500">
                <a:solidFill>
                  <a:srgbClr val="D9644A"/>
                </a:solidFill>
              </a:rPr>
              <a:t>▸  </a:t>
            </a:r>
            <a:r>
              <a:rPr sz="1500">
                <a:solidFill>
                  <a:srgbClr val="3D3D3D"/>
                </a:solidFill>
                <a:latin typeface="Calibri"/>
              </a:rPr>
              <a:t>Different genre: knowledge + hooks, no app driver</a:t>
            </a:r>
          </a:p>
          <a:p>
            <a:pPr>
              <a:spcAft>
                <a:spcPts val="500"/>
              </a:spcAft>
              <a:defRPr sz="1500">
                <a:latin typeface="Calibri"/>
              </a:defRPr>
            </a:pPr>
            <a:r>
              <a:rPr b="1" sz="1500">
                <a:solidFill>
                  <a:srgbClr val="D9644A"/>
                </a:solidFill>
              </a:rPr>
              <a:t>▸  </a:t>
            </a:r>
            <a:r>
              <a:rPr sz="1500">
                <a:solidFill>
                  <a:srgbClr val="3D3D3D"/>
                </a:solidFill>
                <a:latin typeface="Calibri"/>
              </a:rPr>
              <a:t>SessionStart hook injects the style rule on startup</a:t>
            </a:r>
          </a:p>
          <a:p>
            <a:pPr>
              <a:spcAft>
                <a:spcPts val="500"/>
              </a:spcAft>
              <a:defRPr sz="1500">
                <a:latin typeface="Calibri"/>
              </a:defRPr>
            </a:pPr>
            <a:r>
              <a:rPr b="1" sz="1500">
                <a:solidFill>
                  <a:srgbClr val="D9644A"/>
                </a:solidFill>
              </a:rPr>
              <a:t>▸  </a:t>
            </a:r>
            <a:r>
              <a:rPr sz="1500">
                <a:solidFill>
                  <a:srgbClr val="3D3D3D"/>
                </a:solidFill>
                <a:latin typeface="Calibri"/>
              </a:rPr>
              <a:t>Cuts token usage ~75% with no loss of technical accuracy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3931920"/>
            <a:ext cx="5120640" cy="2011680"/>
          </a:xfrm>
          <a:prstGeom prst="roundRect">
            <a:avLst>
              <a:gd name="adj" fmla="val 2000"/>
            </a:avLst>
          </a:prstGeom>
          <a:solidFill>
            <a:srgbClr val="1E1E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3657600"/>
            <a:ext cx="5120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200" b="1" i="0">
                <a:solidFill>
                  <a:srgbClr val="999999"/>
                </a:solidFill>
                <a:latin typeface="Calibri"/>
              </a:defRPr>
            </a:pPr>
            <a: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4069080"/>
            <a:ext cx="47548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200" b="0" i="0">
                <a:solidFill>
                  <a:srgbClr val="F9E2AF"/>
                </a:solidFill>
                <a:latin typeface="Consolas"/>
              </a:defRPr>
            </a:pPr>
            <a:r>
              <a:t>Sure! I'd be happy to help. Let me first read the file to understand the structure before making any changes.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3931920"/>
            <a:ext cx="5120640" cy="2011680"/>
          </a:xfrm>
          <a:prstGeom prst="roundRect">
            <a:avLst>
              <a:gd name="adj" fmla="val 2000"/>
            </a:avLst>
          </a:prstGeom>
          <a:solidFill>
            <a:srgbClr val="1E1E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60" y="3657600"/>
            <a:ext cx="5120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200" b="1" i="0">
                <a:solidFill>
                  <a:srgbClr val="D9644A"/>
                </a:solidFill>
                <a:latin typeface="Calibri"/>
              </a:defRPr>
            </a:pPr>
            <a:r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4069080"/>
            <a:ext cx="47548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200" b="0" i="0">
                <a:solidFill>
                  <a:srgbClr val="A6E3A1"/>
                </a:solidFill>
                <a:latin typeface="Consolas"/>
              </a:defRPr>
            </a:pPr>
            <a:r>
              <a:t>Read file. Edit fn. Test.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  <a:defRPr sz="1100" b="1">
                <a:solidFill>
                  <a:srgbClr val="999999"/>
                </a:solidFill>
                <a:latin typeface="Calibri"/>
              </a:defRPr>
            </a:pPr>
            <a:r>
              <a:rPr a:spc="300"/>
              <a:t>PATTERN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3600" b="1" i="0">
                <a:solidFill>
                  <a:srgbClr val="1A1A1A"/>
                </a:solidFill>
                <a:latin typeface="Calibri"/>
              </a:defRPr>
            </a:pPr>
            <a:r>
              <a:t>The skill design space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11680" y="1828800"/>
            <a:ext cx="4114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300" b="1" i="0">
                <a:solidFill>
                  <a:srgbClr val="666666"/>
                </a:solidFill>
                <a:latin typeface="Calibri"/>
              </a:defRPr>
            </a:pPr>
            <a:r>
              <a:t>Drives Claude itself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0" y="1828800"/>
            <a:ext cx="4114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300" b="1" i="0">
                <a:solidFill>
                  <a:srgbClr val="666666"/>
                </a:solidFill>
                <a:latin typeface="Calibri"/>
              </a:defRPr>
            </a:pPr>
            <a:r>
              <a:t>Drives external app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2926080"/>
            <a:ext cx="1554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  <a:defRPr sz="1300" b="1" i="0">
                <a:solidFill>
                  <a:srgbClr val="666666"/>
                </a:solidFill>
                <a:latin typeface="Calibri"/>
              </a:defRPr>
            </a:pPr>
            <a:r>
              <a:t>Knowledge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4754880"/>
            <a:ext cx="1554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  <a:defRPr sz="1300" b="1" i="0">
                <a:solidFill>
                  <a:srgbClr val="666666"/>
                </a:solidFill>
                <a:latin typeface="Calibri"/>
              </a:defRPr>
            </a:pPr>
            <a:r>
              <a:t>Driver code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011680" y="2194560"/>
            <a:ext cx="4114800" cy="18288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126480" y="2194560"/>
            <a:ext cx="4114800" cy="18288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011680" y="4023360"/>
            <a:ext cx="4114800" cy="18288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126480" y="4023360"/>
            <a:ext cx="4114800" cy="18288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194560" y="2560320"/>
            <a:ext cx="3749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"/>
              </a:spcAft>
              <a:defRPr sz="1600" b="1" i="0">
                <a:solidFill>
                  <a:srgbClr val="D9644A"/>
                </a:solidFill>
                <a:latin typeface="Calibri"/>
              </a:defRPr>
            </a:pPr>
            <a:r>
              <a:t>• caveman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77440" y="2971800"/>
            <a:ext cx="3749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200" b="0" i="0">
                <a:solidFill>
                  <a:srgbClr val="666666"/>
                </a:solidFill>
                <a:latin typeface="Calibri"/>
              </a:defRPr>
            </a:pPr>
            <a:r>
              <a:t>knowledge + SessionStart hook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63640" y="4160520"/>
            <a:ext cx="3840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400" b="1" i="0">
                <a:solidFill>
                  <a:srgbClr val="D9644A"/>
                </a:solidFill>
                <a:latin typeface="Calibri"/>
              </a:defRPr>
            </a:pPr>
            <a:r>
              <a:t>• outlook — AppleScript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63640" y="4617720"/>
            <a:ext cx="3840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400" b="1" i="0">
                <a:solidFill>
                  <a:srgbClr val="D9644A"/>
                </a:solidFill>
                <a:latin typeface="Calibri"/>
              </a:defRPr>
            </a:pPr>
            <a:r>
              <a:t>• teams — URL scheme + System Events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63640" y="5074920"/>
            <a:ext cx="3840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400" b="1" i="0">
                <a:solidFill>
                  <a:srgbClr val="D9644A"/>
                </a:solidFill>
                <a:latin typeface="Calibri"/>
              </a:defRPr>
            </a:pPr>
            <a:r>
              <a:t>• text-someone — Playwright + storageState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" y="6035040"/>
            <a:ext cx="10515600" cy="502920"/>
          </a:xfrm>
          <a:prstGeom prst="roundRect">
            <a:avLst>
              <a:gd name="adj" fmla="val 2000"/>
            </a:avLst>
          </a:prstGeom>
          <a:solidFill>
            <a:srgbClr val="F5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22960" y="6035040"/>
            <a:ext cx="45720" cy="502920"/>
          </a:xfrm>
          <a:prstGeom prst="rect">
            <a:avLst/>
          </a:prstGeom>
          <a:solidFill>
            <a:srgbClr val="D96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05840" y="6126480"/>
            <a:ext cx="102412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400" b="0" i="0">
                <a:solidFill>
                  <a:srgbClr val="3D3D3D"/>
                </a:solidFill>
                <a:latin typeface="Calibri"/>
              </a:defRPr>
            </a:pPr>
            <a:r>
              <a:t>Most of today's case studies live in the bottom-right. The empty quadrants are skills we'll write next time.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2011680"/>
            <a:ext cx="12191695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400"/>
              </a:spcAft>
              <a:defRPr sz="1100" b="1">
                <a:solidFill>
                  <a:srgbClr val="D9644A"/>
                </a:solidFill>
                <a:latin typeface="Calibri"/>
              </a:defRPr>
            </a:pPr>
            <a:r>
              <a:t>PART 3</a:t>
            </a:r>
          </a:p>
          <a:p>
            <a:pPr algn="ctr">
              <a:spcAft>
                <a:spcPts val="1000"/>
              </a:spcAft>
              <a:defRPr sz="4400" b="1">
                <a:solidFill>
                  <a:srgbClr val="FFFFFF"/>
                </a:solidFill>
                <a:latin typeface="Calibri"/>
              </a:defRPr>
            </a:pPr>
            <a:r>
              <a:t>Build Sprint</a:t>
            </a:r>
          </a:p>
          <a:p>
            <a:pPr algn="ctr">
              <a:defRPr sz="1800">
                <a:solidFill>
                  <a:srgbClr val="999999"/>
                </a:solidFill>
                <a:latin typeface="Calibri"/>
              </a:defRPr>
            </a:pPr>
            <a:r>
              <a:t>40 minutes · one skill · your machine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  <a:defRPr sz="1100" b="1">
                <a:solidFill>
                  <a:srgbClr val="999999"/>
                </a:solidFill>
                <a:latin typeface="Calibri"/>
              </a:defRPr>
            </a:pPr>
            <a:r>
              <a:rPr a:spc="300"/>
              <a:t>STEP 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3600" b="1" i="0">
                <a:solidFill>
                  <a:srgbClr val="1A1A1A"/>
                </a:solidFill>
                <a:latin typeface="Calibri"/>
              </a:defRPr>
            </a:pPr>
            <a:r>
              <a:t>Pick your target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828800"/>
            <a:ext cx="3474720" cy="4114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1560" y="201168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  <a:defRPr sz="2000" b="1" i="0">
                <a:solidFill>
                  <a:srgbClr val="D9644A"/>
                </a:solidFill>
                <a:latin typeface="Calibri"/>
              </a:defRPr>
            </a:pPr>
            <a:r>
              <a:t>CLI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2468880"/>
            <a:ext cx="310896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666666"/>
                </a:solidFill>
                <a:latin typeface="Calibri"/>
              </a:rPr>
              <a:t>List branches I touched this week</a:t>
            </a:r>
          </a:p>
          <a:p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666666"/>
                </a:solidFill>
                <a:latin typeface="Calibri"/>
              </a:rPr>
              <a:t>Open the latest build log</a:t>
            </a:r>
          </a:p>
          <a:p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666666"/>
                </a:solidFill>
                <a:latin typeface="Calibri"/>
              </a:rPr>
              <a:t>Diff staged vs last release tag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0" y="1828800"/>
            <a:ext cx="3474720" cy="4114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800600" y="201168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  <a:defRPr sz="2000" b="1" i="0">
                <a:solidFill>
                  <a:srgbClr val="D9644A"/>
                </a:solidFill>
                <a:latin typeface="Calibri"/>
              </a:defRPr>
            </a:pPr>
            <a:r>
              <a:t>Desktop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00600" y="2468880"/>
            <a:ext cx="310896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666666"/>
                </a:solidFill>
                <a:latin typeface="Calibri"/>
              </a:rPr>
              <a:t>Open a Linear ticket by ID</a:t>
            </a:r>
          </a:p>
          <a:p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666666"/>
                </a:solidFill>
                <a:latin typeface="Calibri"/>
              </a:rPr>
              <a:t>Draft a Slack DM to standup</a:t>
            </a:r>
          </a:p>
          <a:p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666666"/>
                </a:solidFill>
                <a:latin typeface="Calibri"/>
              </a:rPr>
              <a:t>Create a calendar event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321040" y="1828800"/>
            <a:ext cx="3474720" cy="4114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549640" y="201168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  <a:defRPr sz="2000" b="1" i="0">
                <a:solidFill>
                  <a:srgbClr val="D9644A"/>
                </a:solidFill>
                <a:latin typeface="Calibri"/>
              </a:defRPr>
            </a:pPr>
            <a:r>
              <a:t>Browser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49640" y="2468880"/>
            <a:ext cx="310896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666666"/>
                </a:solidFill>
                <a:latin typeface="Calibri"/>
              </a:rPr>
              <a:t>Open the dashboard I check first</a:t>
            </a:r>
          </a:p>
          <a:p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666666"/>
                </a:solidFill>
                <a:latin typeface="Calibri"/>
              </a:rPr>
              <a:t>Screenshot staging at a URL</a:t>
            </a:r>
          </a:p>
          <a:p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666666"/>
                </a:solidFill>
                <a:latin typeface="Calibri"/>
              </a:rPr>
              <a:t>Fill a recurring form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6126480"/>
            <a:ext cx="10515600" cy="502920"/>
          </a:xfrm>
          <a:prstGeom prst="roundRect">
            <a:avLst>
              <a:gd name="adj" fmla="val 2000"/>
            </a:avLst>
          </a:prstGeom>
          <a:solidFill>
            <a:srgbClr val="F5E8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2960" y="6126480"/>
            <a:ext cx="45720" cy="502920"/>
          </a:xfrm>
          <a:prstGeom prst="rect">
            <a:avLst/>
          </a:prstGeom>
          <a:solidFill>
            <a:srgbClr val="D96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05840" y="6217920"/>
            <a:ext cx="102412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400" b="0" i="0">
                <a:solidFill>
                  <a:srgbClr val="3D3D3D"/>
                </a:solidFill>
                <a:latin typeface="Calibri"/>
              </a:defRPr>
            </a:pPr>
            <a:r>
              <a:t>Constraint: one action, single thing. 5 minutes to decide. Hard stop.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  <a:defRPr sz="1100" b="1">
                <a:solidFill>
                  <a:srgbClr val="999999"/>
                </a:solidFill>
                <a:latin typeface="Calibri"/>
              </a:defRPr>
            </a:pPr>
            <a:r>
              <a:rPr a:spc="300"/>
              <a:t>RECIPE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3600" b="1" i="0">
                <a:solidFill>
                  <a:srgbClr val="1A1A1A"/>
                </a:solidFill>
                <a:latin typeface="Calibri"/>
              </a:defRPr>
            </a:pPr>
            <a:r>
              <a:t>Five steps, 30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spcAft>
                <a:spcPts val="800"/>
              </a:spcAft>
              <a:defRPr sz="1900"/>
            </a:pPr>
            <a:r>
              <a:rPr b="1" sz="1900">
                <a:solidFill>
                  <a:srgbClr val="D9644A"/>
                </a:solidFill>
                <a:latin typeface="Calibri"/>
              </a:rPr>
              <a:t>1.  </a:t>
            </a:r>
            <a:r>
              <a:rPr sz="1900">
                <a:solidFill>
                  <a:srgbClr val="3D3D3D"/>
                </a:solidFill>
                <a:latin typeface="Calibri"/>
              </a:rPr>
              <a:t>Name it — mkdir ~/.claude/skills/&lt;name&gt;</a:t>
            </a:r>
          </a:p>
          <a:p>
            <a:pPr>
              <a:spcAft>
                <a:spcPts val="800"/>
              </a:spcAft>
              <a:defRPr sz="1900"/>
            </a:pPr>
            <a:r>
              <a:rPr b="1" sz="1900">
                <a:solidFill>
                  <a:srgbClr val="D9644A"/>
                </a:solidFill>
                <a:latin typeface="Calibri"/>
              </a:rPr>
              <a:t>2.  </a:t>
            </a:r>
            <a:r>
              <a:rPr sz="1900">
                <a:solidFill>
                  <a:srgbClr val="3D3D3D"/>
                </a:solidFill>
                <a:latin typeface="Calibri"/>
              </a:rPr>
              <a:t>Description + triggers — one sentence with 2–3 verbatim phrases (5')</a:t>
            </a:r>
          </a:p>
          <a:p>
            <a:pPr>
              <a:spcAft>
                <a:spcPts val="800"/>
              </a:spcAft>
              <a:defRPr sz="1900"/>
            </a:pPr>
            <a:r>
              <a:rPr b="1" sz="1900">
                <a:solidFill>
                  <a:srgbClr val="D9644A"/>
                </a:solidFill>
                <a:latin typeface="Calibri"/>
              </a:rPr>
              <a:t>3.  </a:t>
            </a:r>
            <a:r>
              <a:rPr sz="1900">
                <a:solidFill>
                  <a:srgbClr val="3D3D3D"/>
                </a:solidFill>
                <a:latin typeface="Calibri"/>
              </a:rPr>
              <a:t>Body — the actual instructions / driver code / one-liner (10')</a:t>
            </a:r>
          </a:p>
          <a:p>
            <a:pPr>
              <a:spcAft>
                <a:spcPts val="800"/>
              </a:spcAft>
              <a:defRPr sz="1900"/>
            </a:pPr>
            <a:r>
              <a:rPr b="1" sz="1900">
                <a:solidFill>
                  <a:srgbClr val="D9644A"/>
                </a:solidFill>
                <a:latin typeface="Calibri"/>
              </a:rPr>
              <a:t>4.  </a:t>
            </a:r>
            <a:r>
              <a:rPr sz="1900">
                <a:solidFill>
                  <a:srgbClr val="3D3D3D"/>
                </a:solidFill>
                <a:latin typeface="Calibri"/>
              </a:rPr>
              <a:t>Test trigger — new session → say the phrase → confirm Skill fires (5')</a:t>
            </a:r>
          </a:p>
          <a:p>
            <a:pPr>
              <a:spcAft>
                <a:spcPts val="800"/>
              </a:spcAft>
              <a:defRPr sz="1900"/>
            </a:pPr>
            <a:r>
              <a:rPr b="1" sz="1900">
                <a:solidFill>
                  <a:srgbClr val="D9644A"/>
                </a:solidFill>
                <a:latin typeface="Calibri"/>
              </a:rPr>
              <a:t>5.  </a:t>
            </a:r>
            <a:r>
              <a:rPr sz="1900">
                <a:solidFill>
                  <a:srgbClr val="3D3D3D"/>
                </a:solidFill>
                <a:latin typeface="Calibri"/>
              </a:rPr>
              <a:t>Iterate — tighten description + body until reliable (8')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  <a:defRPr sz="1100" b="1">
                <a:solidFill>
                  <a:srgbClr val="999999"/>
                </a:solidFill>
                <a:latin typeface="Calibri"/>
              </a:defRPr>
            </a:pPr>
            <a:r>
              <a:rPr a:spc="300"/>
              <a:t>WATCH OUT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3600" b="1" i="0">
                <a:solidFill>
                  <a:srgbClr val="1A1A1A"/>
                </a:solidFill>
                <a:latin typeface="Calibri"/>
              </a:defRPr>
            </a:pPr>
            <a:r>
              <a:t>Four traps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920240"/>
            <a:ext cx="5120640" cy="173736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1560" y="2103120"/>
            <a:ext cx="4754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  <a:defRPr sz="1800" b="1" i="0">
                <a:solidFill>
                  <a:srgbClr val="1A1A1A"/>
                </a:solidFill>
                <a:latin typeface="Calibri"/>
              </a:defRPr>
            </a:pPr>
            <a:r>
              <a:t>Vague description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2606040"/>
            <a:ext cx="4754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400" b="0" i="0">
                <a:solidFill>
                  <a:srgbClr val="D9644A"/>
                </a:solidFill>
                <a:latin typeface="Calibri"/>
              </a:defRPr>
            </a:pPr>
            <a:r>
              <a:t>Add 3 verbatim phrases users would say.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1920240"/>
            <a:ext cx="5120640" cy="173736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37960" y="2103120"/>
            <a:ext cx="4754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  <a:defRPr sz="1800" b="1" i="0">
                <a:solidFill>
                  <a:srgbClr val="1A1A1A"/>
                </a:solidFill>
                <a:latin typeface="Calibri"/>
              </a:defRPr>
            </a:pPr>
            <a:r>
              <a:t>No error path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37960" y="2606040"/>
            <a:ext cx="4754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400" b="0" i="0">
                <a:solidFill>
                  <a:srgbClr val="D9644A"/>
                </a:solidFill>
                <a:latin typeface="Calibri"/>
              </a:defRPr>
            </a:pPr>
            <a:r>
              <a:t>One `if` around the bash/AppleScript.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4023360"/>
            <a:ext cx="5120640" cy="173736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51560" y="4206240"/>
            <a:ext cx="4754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  <a:defRPr sz="1800" b="1" i="0">
                <a:solidFill>
                  <a:srgbClr val="1A1A1A"/>
                </a:solidFill>
                <a:latin typeface="Calibri"/>
              </a:defRPr>
            </a:pPr>
            <a:r>
              <a:t>Leaked creds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1560" y="4709160"/>
            <a:ext cx="4754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400" b="0" i="0">
                <a:solidFill>
                  <a:srgbClr val="D9644A"/>
                </a:solidFill>
                <a:latin typeface="Calibri"/>
              </a:defRPr>
            </a:pPr>
            <a:r>
              <a:t>Never echo env vars — point at ~/.config/&lt;thing&gt;.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4023360"/>
            <a:ext cx="5120640" cy="173736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37960" y="4206240"/>
            <a:ext cx="4754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  <a:defRPr sz="1800" b="1" i="0">
                <a:solidFill>
                  <a:srgbClr val="1A1A1A"/>
                </a:solidFill>
                <a:latin typeface="Calibri"/>
              </a:defRPr>
            </a:pPr>
            <a:r>
              <a:t>Over-engineered v1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37960" y="4709160"/>
            <a:ext cx="4754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400" b="0" i="0">
                <a:solidFill>
                  <a:srgbClr val="D9644A"/>
                </a:solidFill>
                <a:latin typeface="Calibri"/>
              </a:defRPr>
            </a:pPr>
            <a:r>
              <a:t>Ship the 10-line version. Iterate.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  <a:defRPr sz="1100" b="1">
                <a:solidFill>
                  <a:srgbClr val="999999"/>
                </a:solidFill>
                <a:latin typeface="Calibri"/>
              </a:defRPr>
            </a:pPr>
            <a:r>
              <a:rPr a:spc="300"/>
              <a:t>CHECKPOINT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3600" b="1" i="0">
                <a:solidFill>
                  <a:srgbClr val="1A1A1A"/>
                </a:solidFill>
                <a:latin typeface="Calibri"/>
              </a:defRPr>
            </a:pPr>
            <a:r>
              <a:t>If yours is here and it triggers, you're done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2011680"/>
            <a:ext cx="10515600" cy="3657600"/>
          </a:xfrm>
          <a:prstGeom prst="roundRect">
            <a:avLst>
              <a:gd name="adj" fmla="val 2000"/>
            </a:avLst>
          </a:prstGeom>
          <a:solidFill>
            <a:srgbClr val="1E1E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2194560"/>
            <a:ext cx="1005840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89B4FA"/>
                </a:solidFill>
                <a:latin typeface="Consolas"/>
              </a:defRPr>
            </a:pPr>
            <a:r>
              <a:t>$ ls ~/.claude/skills/</a:t>
            </a:r>
          </a:p>
          <a:p>
            <a:pPr>
              <a:defRPr sz="1400">
                <a:solidFill>
                  <a:srgbClr val="A6E3A1"/>
                </a:solidFill>
                <a:latin typeface="Consolas"/>
              </a:defRPr>
            </a:pPr>
            <a:r>
              <a:t>coffee/    outlook/    teams/    text-someone/    your-skill/</a:t>
            </a:r>
          </a:p>
          <a:p>
            <a:pPr>
              <a:defRPr sz="1400">
                <a:solidFill>
                  <a:srgbClr val="6C7086"/>
                </a:solidFill>
                <a:latin typeface="Consolas"/>
              </a:defRPr>
            </a:pPr>
          </a:p>
          <a:p>
            <a:pPr>
              <a:defRPr sz="1400">
                <a:solidFill>
                  <a:srgbClr val="89B4FA"/>
                </a:solidFill>
                <a:latin typeface="Consolas"/>
              </a:defRPr>
            </a:pPr>
            <a:r>
              <a:t>$ claude</a:t>
            </a:r>
          </a:p>
          <a:p>
            <a:pPr>
              <a:defRPr sz="1400">
                <a:solidFill>
                  <a:srgbClr val="F38BA8"/>
                </a:solidFill>
                <a:latin typeface="Consolas"/>
              </a:defRPr>
            </a:pPr>
            <a:r>
              <a:t>you: [your trigger phrase]</a:t>
            </a:r>
          </a:p>
          <a:p>
            <a:pPr>
              <a:defRPr sz="1400">
                <a:solidFill>
                  <a:srgbClr val="F9E2AF"/>
                </a:solidFill>
                <a:latin typeface="Consolas"/>
              </a:defRPr>
            </a:pPr>
            <a:r>
              <a:t>Skill(your-skill) invoked.</a:t>
            </a:r>
          </a:p>
          <a:p>
            <a:pPr>
              <a:defRPr sz="1400">
                <a:solidFill>
                  <a:srgbClr val="A6E3A1"/>
                </a:solidFill>
                <a:latin typeface="Consolas"/>
              </a:defRPr>
            </a:pPr>
            <a:r>
              <a:t>✓ done.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914400"/>
            <a:ext cx="12191695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Aft>
                <a:spcPts val="800"/>
              </a:spcAft>
              <a:defRPr sz="1100" b="1">
                <a:solidFill>
                  <a:srgbClr val="D9644A"/>
                </a:solidFill>
                <a:latin typeface="Calibri"/>
              </a:defRPr>
            </a:pPr>
            <a:r>
              <a:t>PART 4</a:t>
            </a:r>
          </a:p>
          <a:p>
            <a:pPr algn="ctr">
              <a:defRPr sz="4800" b="1">
                <a:solidFill>
                  <a:srgbClr val="1A1A1A"/>
                </a:solidFill>
                <a:latin typeface="Calibri"/>
              </a:defRPr>
            </a:pPr>
            <a:r>
              <a:t>Show &amp; tell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3200400"/>
            <a:ext cx="12191695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 sz="1800" b="0" i="0">
                <a:solidFill>
                  <a:srgbClr val="666666"/>
                </a:solidFill>
                <a:latin typeface="Calibri"/>
              </a:defRPr>
            </a:pPr>
            <a:r>
              <a:t>Three volunteers — 90 seconds each — what you built, what triggered it.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  <a:defRPr sz="1100" b="1">
                <a:solidFill>
                  <a:srgbClr val="999999"/>
                </a:solidFill>
                <a:latin typeface="Calibri"/>
              </a:defRPr>
            </a:pPr>
            <a:r>
              <a:rPr a:spc="300"/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3600" b="1" i="0">
                <a:solidFill>
                  <a:srgbClr val="1A1A1A"/>
                </a:solidFill>
                <a:latin typeface="Calibri"/>
              </a:defRPr>
            </a:pPr>
            <a:r>
              <a:t>Where to go from here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2011680"/>
            <a:ext cx="3474720" cy="237744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1560" y="224028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  <a:defRPr sz="2000" b="1" i="0">
                <a:solidFill>
                  <a:srgbClr val="D9644A"/>
                </a:solidFill>
                <a:latin typeface="Calibri"/>
              </a:defRPr>
            </a:pPr>
            <a:r>
              <a:t>write-a-skill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2697480"/>
            <a:ext cx="310896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400" b="0" i="0">
                <a:solidFill>
                  <a:srgbClr val="666666"/>
                </a:solidFill>
                <a:latin typeface="Calibri"/>
              </a:defRPr>
            </a:pPr>
            <a:r>
              <a:t>The official skill for writing skills — use it to scaffold your next one.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0" y="2011680"/>
            <a:ext cx="3474720" cy="237744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800600" y="224028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  <a:defRPr sz="2000" b="1" i="0">
                <a:solidFill>
                  <a:srgbClr val="D9644A"/>
                </a:solidFill>
                <a:latin typeface="Calibri"/>
              </a:defRPr>
            </a:pPr>
            <a:r>
              <a:t>Anthropic skills repo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00600" y="2697480"/>
            <a:ext cx="310896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400" b="0" i="0">
                <a:solidFill>
                  <a:srgbClr val="666666"/>
                </a:solidFill>
                <a:latin typeface="Calibri"/>
              </a:defRPr>
            </a:pPr>
            <a:r>
              <a:t>Read other people's skills. Steal patterns.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321040" y="2011680"/>
            <a:ext cx="3474720" cy="237744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549640" y="224028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  <a:defRPr sz="2000" b="1" i="0">
                <a:solidFill>
                  <a:srgbClr val="D9644A"/>
                </a:solidFill>
                <a:latin typeface="Calibri"/>
              </a:defRPr>
            </a:pPr>
            <a:r>
              <a:t>Ambassador program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49640" y="2697480"/>
            <a:ext cx="310896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1400" b="0" i="0">
                <a:solidFill>
                  <a:srgbClr val="666666"/>
                </a:solidFill>
                <a:latin typeface="Calibri"/>
              </a:defRPr>
            </a:pPr>
            <a:r>
              <a:t>API credits, early access, Anthropic Slack.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371600"/>
            <a:ext cx="12191695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Aft>
                <a:spcPts val="800"/>
              </a:spcAft>
              <a:defRPr sz="13000" b="1">
                <a:solidFill>
                  <a:srgbClr val="D9644A"/>
                </a:solidFill>
                <a:latin typeface="Calibri"/>
              </a:defRPr>
            </a:pPr>
            <a:r>
              <a:t>~30 min</a:t>
            </a:r>
          </a:p>
          <a:p>
            <a:pPr algn="ctr">
              <a:defRPr sz="2200">
                <a:solidFill>
                  <a:srgbClr val="666666"/>
                </a:solidFill>
                <a:latin typeface="Calibri"/>
              </a:defRPr>
            </a:pPr>
            <a:r>
              <a:t>from idea to a skill you'll keep using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  <a:defRPr sz="1100" b="1">
                <a:solidFill>
                  <a:srgbClr val="999999"/>
                </a:solidFill>
                <a:latin typeface="Calibri"/>
              </a:defRPr>
            </a:pPr>
            <a:r>
              <a:rPr a:spc="300"/>
              <a:t>RESOURCES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defRPr sz="3600" b="1" i="0">
                <a:solidFill>
                  <a:srgbClr val="1A1A1A"/>
                </a:solidFill>
                <a:latin typeface="Calibri"/>
              </a:defRPr>
            </a:pPr>
            <a:r>
              <a:t>Links &amp; further reading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828800"/>
            <a:ext cx="5029200" cy="27432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1560" y="196596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  <a:defRPr sz="1800" b="1" i="0">
                <a:solidFill>
                  <a:srgbClr val="1A1A1A"/>
                </a:solidFill>
                <a:latin typeface="Calibri"/>
              </a:defRPr>
            </a:pPr>
            <a:r>
              <a:t>Official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2331720"/>
            <a:ext cx="457200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600"/>
              </a:spcAft>
              <a:defRPr sz="1300">
                <a:latin typeface="Calibri"/>
              </a:defRPr>
            </a:pPr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3D3D3D"/>
                </a:solidFill>
                <a:latin typeface="Calibri"/>
              </a:rPr>
              <a:t>code.claude.com/docs — Claude Code docs</a:t>
            </a:r>
          </a:p>
          <a:p>
            <a:pPr>
              <a:spcAft>
                <a:spcPts val="600"/>
              </a:spcAft>
              <a:defRPr sz="1300">
                <a:latin typeface="Calibri"/>
              </a:defRPr>
            </a:pPr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3D3D3D"/>
                </a:solidFill>
                <a:latin typeface="Calibri"/>
              </a:rPr>
              <a:t>platform.claude.com — API release notes</a:t>
            </a:r>
          </a:p>
          <a:p>
            <a:pPr>
              <a:spcAft>
                <a:spcPts val="600"/>
              </a:spcAft>
              <a:defRPr sz="1300">
                <a:latin typeface="Calibri"/>
              </a:defRPr>
            </a:pPr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3D3D3D"/>
                </a:solidFill>
                <a:latin typeface="Calibri"/>
              </a:rPr>
              <a:t>anthropic.com/events — events &amp; webinars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0" y="1828800"/>
            <a:ext cx="5029200" cy="27432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29400" y="196596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  <a:defRPr sz="1800" b="1" i="0">
                <a:solidFill>
                  <a:srgbClr val="1A1A1A"/>
                </a:solidFill>
                <a:latin typeface="Calibri"/>
              </a:defRPr>
            </a:pPr>
            <a:r>
              <a:t>Today's handout + community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29400" y="2331720"/>
            <a:ext cx="457200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600"/>
              </a:spcAft>
              <a:defRPr sz="1300">
                <a:latin typeface="Calibri"/>
              </a:defRPr>
            </a:pPr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3D3D3D"/>
                </a:solidFill>
                <a:latin typeface="Calibri"/>
              </a:rPr>
              <a:t>claude-meetup-aarhus.com/presentations/meetup-2/handout</a:t>
            </a:r>
          </a:p>
          <a:p>
            <a:pPr>
              <a:spcAft>
                <a:spcPts val="600"/>
              </a:spcAft>
              <a:defRPr sz="1300">
                <a:latin typeface="Calibri"/>
              </a:defRPr>
            </a:pPr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3D3D3D"/>
                </a:solidFill>
                <a:latin typeface="Calibri"/>
              </a:rPr>
              <a:t>clauders.com — global meetup hub</a:t>
            </a:r>
          </a:p>
          <a:p>
            <a:pPr>
              <a:spcAft>
                <a:spcPts val="600"/>
              </a:spcAft>
              <a:defRPr sz="1300">
                <a:latin typeface="Calibri"/>
              </a:defRPr>
            </a:pPr>
            <a:r>
              <a:rPr b="1" sz="1300">
                <a:solidFill>
                  <a:srgbClr val="D9644A"/>
                </a:solidFill>
              </a:rPr>
              <a:t>▸  </a:t>
            </a:r>
            <a:r>
              <a:rPr sz="1300">
                <a:solidFill>
                  <a:srgbClr val="3D3D3D"/>
                </a:solidFill>
                <a:latin typeface="Calibri"/>
              </a:rPr>
              <a:t>luma.com/claudecommunity — events calendar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D964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1828800"/>
            <a:ext cx="12191695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Aft>
                <a:spcPts val="1400"/>
              </a:spcAft>
              <a:defRPr sz="5600" b="1">
                <a:solidFill>
                  <a:srgbClr val="1A1A1A"/>
                </a:solidFill>
                <a:latin typeface="Calibri"/>
              </a:defRPr>
            </a:pPr>
            <a:r>
              <a:t>Thanks for building.</a:t>
            </a:r>
          </a:p>
          <a:p>
            <a:pPr algn="ctr">
              <a:defRPr sz="2200">
                <a:solidFill>
                  <a:srgbClr val="D9644A"/>
                </a:solidFill>
                <a:latin typeface="Calibri"/>
              </a:defRPr>
            </a:pPr>
            <a:r>
              <a:t>Use your new skill on Monday. Then write the next one.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