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Exam weight</c:v>
                </c:pt>
              </c:strCache>
            </c:strRef>
          </c:tx>
          <c:spPr>
            <a:solidFill>
              <a:srgbClr val="D97757"/>
            </a:solidFill>
            <a:effectLst/>
          </c:spPr>
          <c:invertIfNegative val="0"/>
          <c:dLbls>
            <c:numFmt formatCode="0&quot;%&quot;" sourceLinked="0"/>
            <c:txPr>
              <a:bodyPr/>
              <a:lstStyle/>
              <a:p>
                <a:pPr>
                  <a:defRPr b="0" i="0" strike="noStrike" sz="1400" u="none">
                    <a:solidFill>
                      <a:srgbClr val="E8C8B0"/>
                    </a:solidFill>
                    <a:latin typeface="Consolas"/>
                  </a:defRPr>
                </a:pPr>
              </a:p>
            </c:txPr>
            <c:showLegendKey val="0"/>
            <c:showVal val="1"/>
            <c:showCatName val="0"/>
            <c:showSerName val="0"/>
            <c:showPercent val="0"/>
            <c:showBubbleSize val="0"/>
            <c:showLeaderLines val="0"/>
          </c:dLbls>
          <c:cat>
            <c:multiLvlStrRef>
              <c:f>Sheet1!$A$2:$A$6</c:f>
              <c:multiLvlStrCache>
                <c:ptCount val="5"/>
                <c:lvl>
                  <c:pt idx="0">
                    <c:v>Context management &amp; reliability</c:v>
                  </c:pt>
                  <c:pt idx="1">
                    <c:v>Tool design &amp; MCP integration</c:v>
                  </c:pt>
                  <c:pt idx="2">
                    <c:v>Prompt engineering &amp; structured output</c:v>
                  </c:pt>
                  <c:pt idx="3">
                    <c:v>Claude Code configuration &amp; workflows</c:v>
                  </c:pt>
                  <c:pt idx="4">
                    <c:v>Agent architecture &amp; orchestration</c:v>
                  </c:pt>
                </c:lvl>
              </c:multiLvlStrCache>
            </c:multiLvlStrRef>
          </c:cat>
          <c:val>
            <c:numRef>
              <c:f>Sheet1!$B$2:$B$6</c:f>
              <c:numCache>
                <c:formatCode>General</c:formatCode>
                <c:ptCount val="5"/>
                <c:pt idx="0">
                  <c:v>15</c:v>
                </c:pt>
                <c:pt idx="1">
                  <c:v>18</c:v>
                </c:pt>
                <c:pt idx="2">
                  <c:v>20</c:v>
                </c:pt>
                <c:pt idx="3">
                  <c:v>20</c:v>
                </c:pt>
                <c:pt idx="4">
                  <c:v>27</c:v>
                </c:pt>
              </c:numCache>
            </c:numRef>
          </c:val>
        </c:ser>
        <c:dLbls>
          <c:numFmt formatCode="0&quot;%&quot;" sourceLinked="0"/>
          <c:txPr>
            <a:bodyPr/>
            <a:lstStyle/>
            <a:p>
              <a:pPr>
                <a:defRPr b="0" i="0" strike="noStrike" sz="1400" u="none">
                  <a:solidFill>
                    <a:srgbClr val="E8C8B0"/>
                  </a:solidFill>
                  <a:latin typeface="Consolas"/>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500" b="0" i="0" u="none" strike="noStrike">
                <a:solidFill>
                  <a:srgbClr val="EEE9E3"/>
                </a:solidFill>
                <a:latin typeface="Arial"/>
              </a:defRPr>
            </a:pPr>
            <a:endParaRPr lang="en-US"/>
          </a:p>
        </c:txPr>
        <c:crossAx val="2094734552"/>
        <c:crosses val="autoZero"/>
        <c:auto val="1"/>
        <c:lblAlgn val="ctr"/>
        <c:noMultiLvlLbl val="1"/>
      </c:catAx>
      <c:valAx>
        <c:axId val="2094734552"/>
        <c:scaling>
          <c:orientation val="minMax"/>
          <c:max val="3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This is meetup number 3, and the hackathon in July came in between. Quick show of hands: who is new, who came last time, and who has built an agent?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intro, 30 seconds. Role, why I care about agents for QA and efficiency, then move on to the agenda.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the show and tell sign-up now so people have time to decide during the first two talks.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point: this is a design judgement exam. Wrong answers are usually plausible fixes applied at the wrong layer.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Latency: parallelise and cache. Accuracy: structured intermediates and few-shot examples. Cost: Batch API and pruning. Compliance: application layer, not prompts.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Optionally show the local study app: practice mode, mock exam, analytics.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per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end_turn is the only reliable completion signal. Text can appear in the middle of a task, and iteration caps are a safety net, not a way to detect completion.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Subagents don't inherit the coordinator's history. Everything they need (the document, the goal, the output format) has to be in their prompt.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model proposes and your code executes. The result goes back in a tool_result block matched by tool_use_id.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User-level ~/.claude/CLAUDE.md applies only to that person. Team conventions belong in the project's CLAUDE.md, committed to version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A schema guarantees valid JSON with the required fields, not correct values. Semantic errors need validation plus retries or self-correction.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Telling the model to ignore fields still costs the tokens. Trim tool results in code before they reach the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Tool Runner and the Agent SDK are easy to mix up. The Tool Runner only loops over tools you define. The Agent SDK is the full Claude Code harness with built-in tools. You host both yourself. Managed Agents also handles hosting.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the pattern in each: read-only tools, limits in the instructions (never edit, tests/ only), and a cheaper model for simple jobs.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docstring becomes the tool description, which is what Claude reads to decide when to use the tool. Tool descriptions are prompts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talk: run examples/reset-demo.sh so the cart bug is back. Have a terminal open in examples/ with the venv activated. Fallback if the network is slow: show the code slides and talk through the output.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"Name" and "Topic" with tonight's speakers.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"Speaker name" and the topic. The web version has a live countdown timer.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"Speaker name" and the topic. The web version has a live countdown timer.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"Speaker name" and the topic. The web version has a live countdown timer.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"Speaker name" and the topic. The web version has a live countdown timer.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"Speaker name" and the topic. The web version has a live countdown timer.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120F"/>
        </a:solidFill>
      </p:bgPr>
    </p:bg>
    <p:spTree>
      <p:nvGrpSpPr>
        <p:cNvPr id="1" name=""/>
        <p:cNvGrpSpPr/>
        <p:nvPr/>
      </p:nvGrpSpPr>
      <p:grpSpPr>
        <a:xfrm>
          <a:off x="0" y="0"/>
          <a:ext cx="0" cy="0"/>
          <a:chOff x="0" y="0"/>
          <a:chExt cx="0" cy="0"/>
        </a:xfrm>
      </p:grpSpPr>
      <p:sp>
        <p:nvSpPr>
          <p:cNvPr id="2" name="Shape 0"/>
          <p:cNvSpPr/>
          <p:nvPr/>
        </p:nvSpPr>
        <p:spPr>
          <a:xfrm>
            <a:off x="548640" y="1097280"/>
            <a:ext cx="2377440" cy="411480"/>
          </a:xfrm>
          <a:prstGeom prst="roundRect">
            <a:avLst>
              <a:gd name="adj" fmla="val 48889"/>
            </a:avLst>
          </a:prstGeom>
          <a:solidFill>
            <a:srgbClr val="2E211B"/>
          </a:solidFill>
          <a:ln w="12700">
            <a:solidFill>
              <a:srgbClr val="8A5240"/>
            </a:solidFill>
            <a:prstDash val="solid"/>
          </a:ln>
        </p:spPr>
      </p:sp>
      <p:sp>
        <p:nvSpPr>
          <p:cNvPr id="3" name="Shape 1"/>
          <p:cNvSpPr/>
          <p:nvPr/>
        </p:nvSpPr>
        <p:spPr>
          <a:xfrm>
            <a:off x="749808" y="1243584"/>
            <a:ext cx="118872" cy="118872"/>
          </a:xfrm>
          <a:prstGeom prst="ellipse">
            <a:avLst/>
          </a:prstGeom>
          <a:solidFill>
            <a:srgbClr val="D97757"/>
          </a:solidFill>
          <a:ln w="12700">
            <a:solidFill>
              <a:srgbClr val="D97757"/>
            </a:solidFill>
            <a:prstDash val="solid"/>
          </a:ln>
        </p:spPr>
      </p:sp>
      <p:sp>
        <p:nvSpPr>
          <p:cNvPr id="4" name="Text 2"/>
          <p:cNvSpPr txBox="1"/>
          <p:nvPr/>
        </p:nvSpPr>
        <p:spPr>
          <a:xfrm>
            <a:off x="960120" y="1097280"/>
            <a:ext cx="1920240" cy="411480"/>
          </a:xfrm>
          <a:prstGeom prst="rect">
            <a:avLst/>
          </a:prstGeom>
          <a:noFill/>
          <a:ln/>
        </p:spPr>
        <p:txBody>
          <a:bodyPr wrap="square" lIns="0" tIns="0" rIns="0" bIns="0" rtlCol="0" anchor="ctr"/>
          <a:lstStyle/>
          <a:p>
            <a:pPr indent="0" marL="0">
              <a:buNone/>
            </a:pPr>
            <a:r>
              <a:rPr lang="en-US" sz="1400" dirty="0">
                <a:solidFill>
                  <a:srgbClr val="E8C8B0"/>
                </a:solidFill>
                <a:latin typeface="Arial" pitchFamily="34" charset="0"/>
                <a:ea typeface="Arial" pitchFamily="34" charset="-122"/>
                <a:cs typeface="Arial" pitchFamily="34" charset="-120"/>
              </a:rPr>
              <a:t>Meetup #3 · Aarhus</a:t>
            </a:r>
            <a:endParaRPr lang="en-US" sz="1400" dirty="0"/>
          </a:p>
        </p:txBody>
      </p:sp>
      <p:sp>
        <p:nvSpPr>
          <p:cNvPr id="5" name="Text 3"/>
          <p:cNvSpPr txBox="1"/>
          <p:nvPr/>
        </p:nvSpPr>
        <p:spPr>
          <a:xfrm>
            <a:off x="548640" y="1737360"/>
            <a:ext cx="11094415" cy="2194560"/>
          </a:xfrm>
          <a:prstGeom prst="rect">
            <a:avLst/>
          </a:prstGeom>
          <a:noFill/>
          <a:ln/>
        </p:spPr>
        <p:txBody>
          <a:bodyPr wrap="square" lIns="0" tIns="0" rIns="0" bIns="0" rtlCol="0" anchor="t"/>
          <a:lstStyle/>
          <a:p>
            <a:pPr indent="0" marL="0">
              <a:buNone/>
            </a:pPr>
            <a:r>
              <a:rPr lang="en-US" sz="6600" b="1" dirty="0">
                <a:solidFill>
                  <a:srgbClr val="EEE9E3"/>
                </a:solidFill>
                <a:latin typeface="Arial" pitchFamily="34" charset="0"/>
                <a:ea typeface="Arial" pitchFamily="34" charset="-122"/>
                <a:cs typeface="Arial" pitchFamily="34" charset="-120"/>
              </a:rPr>
              <a:t>Claude Code</a:t>
            </a:r>
            <a:endParaRPr lang="en-US" sz="6600" dirty="0"/>
          </a:p>
          <a:p>
            <a:pPr indent="0" marL="0">
              <a:buNone/>
            </a:pPr>
            <a:r>
              <a:rPr lang="en-US" sz="6600" b="1" dirty="0">
                <a:solidFill>
                  <a:srgbClr val="D97757"/>
                </a:solidFill>
                <a:latin typeface="Arial" pitchFamily="34" charset="0"/>
                <a:ea typeface="Arial" pitchFamily="34" charset="-122"/>
                <a:cs typeface="Arial" pitchFamily="34" charset="-120"/>
              </a:rPr>
              <a:t>Meetup Aarhus</a:t>
            </a:r>
            <a:endParaRPr lang="en-US" sz="6600" dirty="0"/>
          </a:p>
        </p:txBody>
      </p:sp>
      <p:sp>
        <p:nvSpPr>
          <p:cNvPr id="6" name="Text 4"/>
          <p:cNvSpPr txBox="1"/>
          <p:nvPr/>
        </p:nvSpPr>
        <p:spPr>
          <a:xfrm>
            <a:off x="548640" y="3931920"/>
            <a:ext cx="11094415" cy="457200"/>
          </a:xfrm>
          <a:prstGeom prst="rect">
            <a:avLst/>
          </a:prstGeom>
          <a:noFill/>
          <a:ln/>
        </p:spPr>
        <p:txBody>
          <a:bodyPr wrap="square" lIns="0" tIns="0" rIns="0" bIns="0" rtlCol="0" anchor="ctr"/>
          <a:lstStyle/>
          <a:p>
            <a:pPr indent="0" marL="0">
              <a:buNone/>
            </a:pPr>
            <a:r>
              <a:rPr lang="en-US" sz="2200" dirty="0">
                <a:solidFill>
                  <a:srgbClr val="A89C90"/>
                </a:solidFill>
                <a:latin typeface="Arial" pitchFamily="34" charset="0"/>
                <a:ea typeface="Arial" pitchFamily="34" charset="-122"/>
                <a:cs typeface="Arial" pitchFamily="34" charset="-120"/>
              </a:rPr>
              <a:t>Certification, your first agent, and show &amp; tell</a:t>
            </a:r>
            <a:endParaRPr lang="en-US" sz="2200" dirty="0"/>
          </a:p>
        </p:txBody>
      </p:sp>
      <p:sp>
        <p:nvSpPr>
          <p:cNvPr id="7" name="Text 5"/>
          <p:cNvSpPr txBox="1"/>
          <p:nvPr/>
        </p:nvSpPr>
        <p:spPr>
          <a:xfrm>
            <a:off x="548640" y="4846320"/>
            <a:ext cx="3108960" cy="731520"/>
          </a:xfrm>
          <a:prstGeom prst="rect">
            <a:avLst/>
          </a:prstGeom>
          <a:noFill/>
          <a:ln/>
        </p:spPr>
        <p:txBody>
          <a:bodyPr wrap="square" lIns="0" tIns="0" rIns="0" bIns="0" rtlCol="0" anchor="t"/>
          <a:lstStyle/>
          <a:p>
            <a:pPr indent="0" marL="0">
              <a:buNone/>
            </a:pPr>
            <a:r>
              <a:rPr lang="en-US" sz="1600" b="1" dirty="0">
                <a:solidFill>
                  <a:srgbClr val="EEE9E3"/>
                </a:solidFill>
                <a:latin typeface="Arial" pitchFamily="34" charset="0"/>
                <a:ea typeface="Arial" pitchFamily="34" charset="-122"/>
                <a:cs typeface="Arial" pitchFamily="34" charset="-120"/>
              </a:rPr>
              <a:t>Thursday 17 Sep 2026</a:t>
            </a:r>
            <a:endParaRPr lang="en-US" sz="1600" dirty="0"/>
          </a:p>
          <a:p>
            <a:pPr indent="0" marL="0">
              <a:buNone/>
            </a:pPr>
            <a:r>
              <a:rPr lang="en-US" sz="1400" dirty="0">
                <a:solidFill>
                  <a:srgbClr val="A89C90"/>
                </a:solidFill>
                <a:latin typeface="Arial" pitchFamily="34" charset="0"/>
                <a:ea typeface="Arial" pitchFamily="34" charset="-122"/>
                <a:cs typeface="Arial" pitchFamily="34" charset="-120"/>
              </a:rPr>
              <a:t>17:00 – 19:00</a:t>
            </a:r>
            <a:endParaRPr lang="en-US" sz="1600" dirty="0"/>
          </a:p>
        </p:txBody>
      </p:sp>
      <p:sp>
        <p:nvSpPr>
          <p:cNvPr id="8" name="Text 6"/>
          <p:cNvSpPr txBox="1"/>
          <p:nvPr/>
        </p:nvSpPr>
        <p:spPr>
          <a:xfrm>
            <a:off x="3840480" y="4846320"/>
            <a:ext cx="3108960" cy="731520"/>
          </a:xfrm>
          <a:prstGeom prst="rect">
            <a:avLst/>
          </a:prstGeom>
          <a:noFill/>
          <a:ln/>
        </p:spPr>
        <p:txBody>
          <a:bodyPr wrap="square" lIns="0" tIns="0" rIns="0" bIns="0" rtlCol="0" anchor="t"/>
          <a:lstStyle/>
          <a:p>
            <a:pPr indent="0" marL="0">
              <a:buNone/>
            </a:pPr>
            <a:r>
              <a:rPr lang="en-US" sz="1600" b="1" dirty="0">
                <a:solidFill>
                  <a:srgbClr val="EEE9E3"/>
                </a:solidFill>
                <a:latin typeface="Arial" pitchFamily="34" charset="0"/>
                <a:ea typeface="Arial" pitchFamily="34" charset="-122"/>
                <a:cs typeface="Arial" pitchFamily="34" charset="-120"/>
              </a:rPr>
              <a:t>Dentsu Office</a:t>
            </a:r>
            <a:endParaRPr lang="en-US" sz="1600" dirty="0"/>
          </a:p>
          <a:p>
            <a:pPr indent="0" marL="0">
              <a:buNone/>
            </a:pPr>
            <a:r>
              <a:rPr lang="en-US" sz="1400" dirty="0">
                <a:solidFill>
                  <a:srgbClr val="A89C90"/>
                </a:solidFill>
                <a:latin typeface="Arial" pitchFamily="34" charset="0"/>
                <a:ea typeface="Arial" pitchFamily="34" charset="-122"/>
                <a:cs typeface="Arial" pitchFamily="34" charset="-120"/>
              </a:rPr>
              <a:t>Åboulevarden 18, 2nd floor</a:t>
            </a:r>
            <a:endParaRPr lang="en-US" sz="1600" dirty="0"/>
          </a:p>
        </p:txBody>
      </p:sp>
      <p:sp>
        <p:nvSpPr>
          <p:cNvPr id="9" name="Text 7"/>
          <p:cNvSpPr txBox="1"/>
          <p:nvPr/>
        </p:nvSpPr>
        <p:spPr>
          <a:xfrm>
            <a:off x="7132320" y="4846320"/>
            <a:ext cx="3108960" cy="731520"/>
          </a:xfrm>
          <a:prstGeom prst="rect">
            <a:avLst/>
          </a:prstGeom>
          <a:noFill/>
          <a:ln/>
        </p:spPr>
        <p:txBody>
          <a:bodyPr wrap="square" lIns="0" tIns="0" rIns="0" bIns="0" rtlCol="0" anchor="t"/>
          <a:lstStyle/>
          <a:p>
            <a:pPr indent="0" marL="0">
              <a:buNone/>
            </a:pPr>
            <a:r>
              <a:rPr lang="en-US" sz="1600" b="1" dirty="0">
                <a:solidFill>
                  <a:srgbClr val="EEE9E3"/>
                </a:solidFill>
                <a:latin typeface="Arial" pitchFamily="34" charset="0"/>
                <a:ea typeface="Arial" pitchFamily="34" charset="-122"/>
                <a:cs typeface="Arial" pitchFamily="34" charset="-120"/>
              </a:rPr>
              <a:t>claude-meetup-aarhus.com</a:t>
            </a:r>
            <a:endParaRPr lang="en-US" sz="1600" dirty="0"/>
          </a:p>
          <a:p>
            <a:pPr indent="0" marL="0">
              <a:buNone/>
            </a:pPr>
            <a:r>
              <a:rPr lang="en-US" sz="1400" dirty="0">
                <a:solidFill>
                  <a:srgbClr val="A89C90"/>
                </a:solidFill>
                <a:latin typeface="Arial" pitchFamily="34" charset="0"/>
                <a:ea typeface="Arial" pitchFamily="34" charset="-122"/>
                <a:cs typeface="Arial" pitchFamily="34" charset="-120"/>
              </a:rPr>
              <a:t>Join the Slack</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WHO'S TALKING</a:t>
            </a:r>
            <a:endParaRPr lang="en-US" sz="1200" dirty="0"/>
          </a:p>
        </p:txBody>
      </p:sp>
      <p:sp>
        <p:nvSpPr>
          <p:cNvPr id="3" name="Shape 1"/>
          <p:cNvSpPr/>
          <p:nvPr/>
        </p:nvSpPr>
        <p:spPr>
          <a:xfrm>
            <a:off x="548640" y="1188720"/>
            <a:ext cx="1737360" cy="1737360"/>
          </a:xfrm>
          <a:prstGeom prst="ellipse">
            <a:avLst/>
          </a:prstGeom>
          <a:solidFill>
            <a:srgbClr val="D97757"/>
          </a:solidFill>
          <a:ln w="12700">
            <a:solidFill>
              <a:srgbClr val="D97757"/>
            </a:solidFill>
            <a:prstDash val="solid"/>
          </a:ln>
        </p:spPr>
      </p:sp>
      <p:sp>
        <p:nvSpPr>
          <p:cNvPr id="4" name="Text 2"/>
          <p:cNvSpPr txBox="1"/>
          <p:nvPr/>
        </p:nvSpPr>
        <p:spPr>
          <a:xfrm>
            <a:off x="548640" y="1188720"/>
            <a:ext cx="1737360" cy="1737360"/>
          </a:xfrm>
          <a:prstGeom prst="rect">
            <a:avLst/>
          </a:prstGeom>
          <a:noFill/>
          <a:ln/>
        </p:spPr>
        <p:txBody>
          <a:bodyPr wrap="square" lIns="0" tIns="0" rIns="0" bIns="0" rtlCol="0" anchor="ctr"/>
          <a:lstStyle/>
          <a:p>
            <a:pPr algn="ctr" indent="0" marL="0">
              <a:buNone/>
            </a:pPr>
            <a:r>
              <a:rPr lang="en-US" sz="4400" b="1" dirty="0">
                <a:solidFill>
                  <a:srgbClr val="1A1310"/>
                </a:solidFill>
                <a:latin typeface="Arial" pitchFamily="34" charset="0"/>
                <a:ea typeface="Arial" pitchFamily="34" charset="-122"/>
                <a:cs typeface="Arial" pitchFamily="34" charset="-120"/>
              </a:rPr>
              <a:t>AG</a:t>
            </a:r>
            <a:endParaRPr lang="en-US" sz="4400" dirty="0"/>
          </a:p>
        </p:txBody>
      </p:sp>
      <p:sp>
        <p:nvSpPr>
          <p:cNvPr id="5" name="Text 3"/>
          <p:cNvSpPr txBox="1"/>
          <p:nvPr/>
        </p:nvSpPr>
        <p:spPr>
          <a:xfrm>
            <a:off x="2743200" y="1143000"/>
            <a:ext cx="8899855" cy="1828800"/>
          </a:xfrm>
          <a:prstGeom prst="rect">
            <a:avLst/>
          </a:prstGeom>
          <a:noFill/>
          <a:ln/>
        </p:spPr>
        <p:txBody>
          <a:bodyPr wrap="square" lIns="0" tIns="0" rIns="0" bIns="0" rtlCol="0" anchor="ctr"/>
          <a:lstStyle/>
          <a:p>
            <a:pPr indent="0" marL="0">
              <a:buNone/>
            </a:pPr>
            <a:r>
              <a:rPr lang="en-US" sz="4800" b="1" dirty="0">
                <a:solidFill>
                  <a:srgbClr val="EEE9E3"/>
                </a:solidFill>
                <a:latin typeface="Arial" pitchFamily="34" charset="0"/>
                <a:ea typeface="Arial" pitchFamily="34" charset="-122"/>
                <a:cs typeface="Arial" pitchFamily="34" charset="-120"/>
              </a:rPr>
              <a:t>Augustin Gottlieb</a:t>
            </a:r>
            <a:endParaRPr lang="en-US" sz="4800" dirty="0"/>
          </a:p>
          <a:p>
            <a:pPr indent="0" marL="0">
              <a:buNone/>
            </a:pPr>
            <a:r>
              <a:rPr lang="en-US" sz="2400" b="1" dirty="0">
                <a:solidFill>
                  <a:srgbClr val="D97757"/>
                </a:solidFill>
                <a:latin typeface="Arial" pitchFamily="34" charset="0"/>
                <a:ea typeface="Arial" pitchFamily="34" charset="-122"/>
                <a:cs typeface="Arial" pitchFamily="34" charset="-120"/>
              </a:rPr>
              <a:t>Engineering Director, QA &amp; Efficiency</a:t>
            </a:r>
            <a:endParaRPr lang="en-US" sz="4800" dirty="0"/>
          </a:p>
          <a:p>
            <a:pPr indent="0" marL="0">
              <a:buNone/>
            </a:pPr>
            <a:r>
              <a:rPr lang="en-US" sz="1600" dirty="0">
                <a:solidFill>
                  <a:srgbClr val="A89C90"/>
                </a:solidFill>
                <a:latin typeface="Arial" pitchFamily="34" charset="0"/>
                <a:ea typeface="Arial" pitchFamily="34" charset="-122"/>
                <a:cs typeface="Arial" pitchFamily="34" charset="-120"/>
              </a:rPr>
              <a:t>Merkle · a dentsu company</a:t>
            </a:r>
            <a:endParaRPr lang="en-US" sz="4800" dirty="0"/>
          </a:p>
        </p:txBody>
      </p:sp>
      <p:sp>
        <p:nvSpPr>
          <p:cNvPr id="6" name="Shape 4"/>
          <p:cNvSpPr/>
          <p:nvPr/>
        </p:nvSpPr>
        <p:spPr>
          <a:xfrm>
            <a:off x="548640" y="3566160"/>
            <a:ext cx="3515258" cy="1371600"/>
          </a:xfrm>
          <a:prstGeom prst="roundRect">
            <a:avLst>
              <a:gd name="adj" fmla="val 8000"/>
            </a:avLst>
          </a:prstGeom>
          <a:solidFill>
            <a:srgbClr val="221E1A"/>
          </a:solidFill>
          <a:ln w="12700">
            <a:solidFill>
              <a:srgbClr val="3A342F"/>
            </a:solidFill>
            <a:prstDash val="solid"/>
          </a:ln>
        </p:spPr>
      </p:sp>
      <p:sp>
        <p:nvSpPr>
          <p:cNvPr id="7" name="Text 5"/>
          <p:cNvSpPr txBox="1"/>
          <p:nvPr/>
        </p:nvSpPr>
        <p:spPr>
          <a:xfrm>
            <a:off x="731520" y="3703320"/>
            <a:ext cx="3149498" cy="109728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What I work on</a:t>
            </a:r>
            <a:endParaRPr lang="en-US" sz="1500" dirty="0"/>
          </a:p>
          <a:p>
            <a:pPr indent="0" marL="0">
              <a:buNone/>
            </a:pPr>
            <a:r>
              <a:rPr lang="en-US" sz="1500" dirty="0">
                <a:solidFill>
                  <a:srgbClr val="A89C90"/>
                </a:solidFill>
                <a:latin typeface="Arial" pitchFamily="34" charset="0"/>
                <a:ea typeface="Arial" pitchFamily="34" charset="-122"/>
                <a:cs typeface="Arial" pitchFamily="34" charset="-120"/>
              </a:rPr>
              <a:t>Quality engineering and helping teams ship faster with less toil</a:t>
            </a:r>
            <a:endParaRPr lang="en-US" sz="1500" dirty="0"/>
          </a:p>
        </p:txBody>
      </p:sp>
      <p:sp>
        <p:nvSpPr>
          <p:cNvPr id="8" name="Shape 6"/>
          <p:cNvSpPr/>
          <p:nvPr/>
        </p:nvSpPr>
        <p:spPr>
          <a:xfrm>
            <a:off x="4338218" y="3566160"/>
            <a:ext cx="3515258" cy="1371600"/>
          </a:xfrm>
          <a:prstGeom prst="roundRect">
            <a:avLst>
              <a:gd name="adj" fmla="val 8000"/>
            </a:avLst>
          </a:prstGeom>
          <a:solidFill>
            <a:srgbClr val="221E1A"/>
          </a:solidFill>
          <a:ln w="12700">
            <a:solidFill>
              <a:srgbClr val="3A342F"/>
            </a:solidFill>
            <a:prstDash val="solid"/>
          </a:ln>
        </p:spPr>
      </p:sp>
      <p:sp>
        <p:nvSpPr>
          <p:cNvPr id="9" name="Text 7"/>
          <p:cNvSpPr txBox="1"/>
          <p:nvPr/>
        </p:nvSpPr>
        <p:spPr>
          <a:xfrm>
            <a:off x="4521098" y="3703320"/>
            <a:ext cx="3149498" cy="109728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Why Claude</a:t>
            </a:r>
            <a:endParaRPr lang="en-US" sz="1500" dirty="0"/>
          </a:p>
          <a:p>
            <a:pPr indent="0" marL="0">
              <a:buNone/>
            </a:pPr>
            <a:r>
              <a:rPr lang="en-US" sz="1500" dirty="0">
                <a:solidFill>
                  <a:srgbClr val="A89C90"/>
                </a:solidFill>
                <a:latin typeface="Arial" pitchFamily="34" charset="0"/>
                <a:ea typeface="Arial" pitchFamily="34" charset="-122"/>
                <a:cs typeface="Arial" pitchFamily="34" charset="-120"/>
              </a:rPr>
              <a:t>Agents and Claude Code are the biggest efficiency lever I've seen for engineering teams</a:t>
            </a:r>
            <a:endParaRPr lang="en-US" sz="1500" dirty="0"/>
          </a:p>
        </p:txBody>
      </p:sp>
      <p:sp>
        <p:nvSpPr>
          <p:cNvPr id="10" name="Shape 8"/>
          <p:cNvSpPr/>
          <p:nvPr/>
        </p:nvSpPr>
        <p:spPr>
          <a:xfrm>
            <a:off x="8127797" y="3566160"/>
            <a:ext cx="3515258" cy="1371600"/>
          </a:xfrm>
          <a:prstGeom prst="roundRect">
            <a:avLst>
              <a:gd name="adj" fmla="val 8000"/>
            </a:avLst>
          </a:prstGeom>
          <a:solidFill>
            <a:srgbClr val="2E211B"/>
          </a:solidFill>
          <a:ln w="12700">
            <a:solidFill>
              <a:srgbClr val="8A5240"/>
            </a:solidFill>
            <a:prstDash val="solid"/>
          </a:ln>
        </p:spPr>
      </p:sp>
      <p:sp>
        <p:nvSpPr>
          <p:cNvPr id="11" name="Text 9"/>
          <p:cNvSpPr txBox="1"/>
          <p:nvPr/>
        </p:nvSpPr>
        <p:spPr>
          <a:xfrm>
            <a:off x="8310677" y="3703320"/>
            <a:ext cx="3149498" cy="109728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Find me</a:t>
            </a:r>
            <a:endParaRPr lang="en-US" sz="1500" dirty="0"/>
          </a:p>
          <a:p>
            <a:pPr indent="0" marL="0">
              <a:buNone/>
            </a:pPr>
            <a:r>
              <a:rPr lang="en-US" sz="1500" dirty="0">
                <a:solidFill>
                  <a:srgbClr val="A89C90"/>
                </a:solidFill>
                <a:latin typeface="Arial" pitchFamily="34" charset="0"/>
                <a:ea typeface="Arial" pitchFamily="34" charset="-122"/>
                <a:cs typeface="Arial" pitchFamily="34" charset="-120"/>
              </a:rPr>
              <a:t>Organiser of this meetup · LinkedIn: </a:t>
            </a:r>
            <a:pPr indent="0" marL="0">
              <a:buNone/>
            </a:pPr>
            <a:r>
              <a:rPr lang="en-US" sz="1500" dirty="0">
                <a:solidFill>
                  <a:srgbClr val="E8C8B0"/>
                </a:solidFill>
                <a:latin typeface="Consolas" pitchFamily="34" charset="0"/>
                <a:ea typeface="Consolas" pitchFamily="34" charset="-122"/>
                <a:cs typeface="Consolas" pitchFamily="34" charset="-120"/>
              </a:rPr>
              <a:t>augustin-gottlieb-pequeno</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TONIGHT</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Agenda</a:t>
            </a:r>
            <a:endParaRPr lang="en-US" sz="3600" dirty="0"/>
          </a:p>
        </p:txBody>
      </p:sp>
      <p:sp>
        <p:nvSpPr>
          <p:cNvPr id="4" name="Text 2"/>
          <p:cNvSpPr txBox="1"/>
          <p:nvPr/>
        </p:nvSpPr>
        <p:spPr>
          <a:xfrm>
            <a:off x="548640" y="1828800"/>
            <a:ext cx="1188720" cy="731520"/>
          </a:xfrm>
          <a:prstGeom prst="rect">
            <a:avLst/>
          </a:prstGeom>
          <a:noFill/>
          <a:ln/>
        </p:spPr>
        <p:txBody>
          <a:bodyPr wrap="square" lIns="0" tIns="0" rIns="0" bIns="0" rtlCol="0" anchor="ctr"/>
          <a:lstStyle/>
          <a:p>
            <a:pPr indent="0" marL="0">
              <a:buNone/>
            </a:pPr>
            <a:r>
              <a:rPr lang="en-US" sz="1800" dirty="0">
                <a:solidFill>
                  <a:srgbClr val="D97757"/>
                </a:solidFill>
                <a:latin typeface="Consolas" pitchFamily="34" charset="0"/>
                <a:ea typeface="Consolas" pitchFamily="34" charset="-122"/>
                <a:cs typeface="Consolas" pitchFamily="34" charset="-120"/>
              </a:rPr>
              <a:t>17:00</a:t>
            </a:r>
            <a:endParaRPr lang="en-US" sz="1800" dirty="0"/>
          </a:p>
        </p:txBody>
      </p:sp>
      <p:sp>
        <p:nvSpPr>
          <p:cNvPr id="5" name="Text 3"/>
          <p:cNvSpPr txBox="1"/>
          <p:nvPr/>
        </p:nvSpPr>
        <p:spPr>
          <a:xfrm>
            <a:off x="1920240" y="1828800"/>
            <a:ext cx="7772400" cy="731520"/>
          </a:xfrm>
          <a:prstGeom prst="rect">
            <a:avLst/>
          </a:prstGeom>
          <a:noFill/>
          <a:ln/>
        </p:spPr>
        <p:txBody>
          <a:bodyPr wrap="square" lIns="0" tIns="0" rIns="0" bIns="0" rtlCol="0" anchor="ctr"/>
          <a:lstStyle/>
          <a:p>
            <a:pPr indent="0" marL="0">
              <a:buNone/>
            </a:pPr>
            <a:r>
              <a:rPr lang="en-US" sz="1800" b="1" dirty="0">
                <a:solidFill>
                  <a:srgbClr val="EEE9E3"/>
                </a:solidFill>
                <a:latin typeface="Arial" pitchFamily="34" charset="0"/>
                <a:ea typeface="Arial" pitchFamily="34" charset="-122"/>
                <a:cs typeface="Arial" pitchFamily="34" charset="-120"/>
              </a:rPr>
              <a:t>Welcome &amp; intros</a:t>
            </a:r>
            <a:endParaRPr lang="en-US" sz="1800" dirty="0"/>
          </a:p>
          <a:p>
            <a:pPr indent="0" marL="0">
              <a:buNone/>
            </a:pPr>
            <a:r>
              <a:rPr lang="en-US" sz="1400" dirty="0">
                <a:solidFill>
                  <a:srgbClr val="A89C90"/>
                </a:solidFill>
                <a:latin typeface="Arial" pitchFamily="34" charset="0"/>
                <a:ea typeface="Arial" pitchFamily="34" charset="-122"/>
                <a:cs typeface="Arial" pitchFamily="34" charset="-120"/>
              </a:rPr>
              <a:t>Who's here, what's new since the hackathon</a:t>
            </a:r>
            <a:endParaRPr lang="en-US" sz="1800" dirty="0"/>
          </a:p>
        </p:txBody>
      </p:sp>
      <p:sp>
        <p:nvSpPr>
          <p:cNvPr id="6" name="Text 4"/>
          <p:cNvSpPr txBox="1"/>
          <p:nvPr/>
        </p:nvSpPr>
        <p:spPr>
          <a:xfrm>
            <a:off x="10271455" y="1828800"/>
            <a:ext cx="1371600" cy="731520"/>
          </a:xfrm>
          <a:prstGeom prst="rect">
            <a:avLst/>
          </a:prstGeom>
          <a:noFill/>
          <a:ln/>
        </p:spPr>
        <p:txBody>
          <a:bodyPr wrap="square" lIns="0" tIns="0" rIns="0" bIns="0" rtlCol="0" anchor="ctr"/>
          <a:lstStyle/>
          <a:p>
            <a:pPr algn="r" indent="0" marL="0">
              <a:buNone/>
            </a:pPr>
            <a:r>
              <a:rPr lang="en-US" sz="1400" dirty="0">
                <a:solidFill>
                  <a:srgbClr val="A89C90"/>
                </a:solidFill>
                <a:latin typeface="Arial" pitchFamily="34" charset="0"/>
                <a:ea typeface="Arial" pitchFamily="34" charset="-122"/>
                <a:cs typeface="Arial" pitchFamily="34" charset="-120"/>
              </a:rPr>
              <a:t>10 min</a:t>
            </a:r>
            <a:endParaRPr lang="en-US" sz="1400" dirty="0"/>
          </a:p>
        </p:txBody>
      </p:sp>
      <p:sp>
        <p:nvSpPr>
          <p:cNvPr id="7" name="Shape 5"/>
          <p:cNvSpPr/>
          <p:nvPr/>
        </p:nvSpPr>
        <p:spPr>
          <a:xfrm>
            <a:off x="548640" y="2560320"/>
            <a:ext cx="11094415" cy="0"/>
          </a:xfrm>
          <a:prstGeom prst="line">
            <a:avLst/>
          </a:prstGeom>
          <a:noFill/>
          <a:ln w="9525">
            <a:solidFill>
              <a:srgbClr val="3A342F"/>
            </a:solidFill>
            <a:prstDash val="solid"/>
          </a:ln>
        </p:spPr>
      </p:sp>
      <p:sp>
        <p:nvSpPr>
          <p:cNvPr id="8" name="Text 6"/>
          <p:cNvSpPr txBox="1"/>
          <p:nvPr/>
        </p:nvSpPr>
        <p:spPr>
          <a:xfrm>
            <a:off x="548640" y="2560320"/>
            <a:ext cx="1188720" cy="731520"/>
          </a:xfrm>
          <a:prstGeom prst="rect">
            <a:avLst/>
          </a:prstGeom>
          <a:noFill/>
          <a:ln/>
        </p:spPr>
        <p:txBody>
          <a:bodyPr wrap="square" lIns="0" tIns="0" rIns="0" bIns="0" rtlCol="0" anchor="ctr"/>
          <a:lstStyle/>
          <a:p>
            <a:pPr indent="0" marL="0">
              <a:buNone/>
            </a:pPr>
            <a:r>
              <a:rPr lang="en-US" sz="1800" dirty="0">
                <a:solidFill>
                  <a:srgbClr val="D97757"/>
                </a:solidFill>
                <a:latin typeface="Consolas" pitchFamily="34" charset="0"/>
                <a:ea typeface="Consolas" pitchFamily="34" charset="-122"/>
                <a:cs typeface="Consolas" pitchFamily="34" charset="-120"/>
              </a:rPr>
              <a:t>17:10</a:t>
            </a:r>
            <a:endParaRPr lang="en-US" sz="1800" dirty="0"/>
          </a:p>
        </p:txBody>
      </p:sp>
      <p:sp>
        <p:nvSpPr>
          <p:cNvPr id="9" name="Text 7"/>
          <p:cNvSpPr txBox="1"/>
          <p:nvPr/>
        </p:nvSpPr>
        <p:spPr>
          <a:xfrm>
            <a:off x="1920240" y="2560320"/>
            <a:ext cx="7772400" cy="731520"/>
          </a:xfrm>
          <a:prstGeom prst="rect">
            <a:avLst/>
          </a:prstGeom>
          <a:noFill/>
          <a:ln/>
        </p:spPr>
        <p:txBody>
          <a:bodyPr wrap="square" lIns="0" tIns="0" rIns="0" bIns="0" rtlCol="0" anchor="ctr"/>
          <a:lstStyle/>
          <a:p>
            <a:pPr indent="0" marL="0">
              <a:buNone/>
            </a:pPr>
            <a:r>
              <a:rPr lang="en-US" sz="1800" b="1" dirty="0">
                <a:solidFill>
                  <a:srgbClr val="EEE9E3"/>
                </a:solidFill>
                <a:latin typeface="Arial" pitchFamily="34" charset="0"/>
                <a:ea typeface="Arial" pitchFamily="34" charset="-122"/>
                <a:cs typeface="Arial" pitchFamily="34" charset="-120"/>
              </a:rPr>
              <a:t>Claude Certified Architect</a:t>
            </a:r>
            <a:endParaRPr lang="en-US" sz="1800" dirty="0"/>
          </a:p>
          <a:p>
            <a:pPr indent="0" marL="0">
              <a:buNone/>
            </a:pPr>
            <a:r>
              <a:rPr lang="en-US" sz="1400" dirty="0">
                <a:solidFill>
                  <a:srgbClr val="A89C90"/>
                </a:solidFill>
                <a:latin typeface="Arial" pitchFamily="34" charset="0"/>
                <a:ea typeface="Arial" pitchFamily="34" charset="-122"/>
                <a:cs typeface="Arial" pitchFamily="34" charset="-120"/>
              </a:rPr>
              <a:t>What the exam covers, how to prepare, and a 5-minute quiz</a:t>
            </a:r>
            <a:endParaRPr lang="en-US" sz="1800" dirty="0"/>
          </a:p>
        </p:txBody>
      </p:sp>
      <p:sp>
        <p:nvSpPr>
          <p:cNvPr id="10" name="Text 8"/>
          <p:cNvSpPr txBox="1"/>
          <p:nvPr/>
        </p:nvSpPr>
        <p:spPr>
          <a:xfrm>
            <a:off x="10271455" y="2560320"/>
            <a:ext cx="1371600" cy="731520"/>
          </a:xfrm>
          <a:prstGeom prst="rect">
            <a:avLst/>
          </a:prstGeom>
          <a:noFill/>
          <a:ln/>
        </p:spPr>
        <p:txBody>
          <a:bodyPr wrap="square" lIns="0" tIns="0" rIns="0" bIns="0" rtlCol="0" anchor="ctr"/>
          <a:lstStyle/>
          <a:p>
            <a:pPr algn="r" indent="0" marL="0">
              <a:buNone/>
            </a:pPr>
            <a:r>
              <a:rPr lang="en-US" sz="1400" dirty="0">
                <a:solidFill>
                  <a:srgbClr val="A89C90"/>
                </a:solidFill>
                <a:latin typeface="Arial" pitchFamily="34" charset="0"/>
                <a:ea typeface="Arial" pitchFamily="34" charset="-122"/>
                <a:cs typeface="Arial" pitchFamily="34" charset="-120"/>
              </a:rPr>
              <a:t>25 min</a:t>
            </a:r>
            <a:endParaRPr lang="en-US" sz="1400" dirty="0"/>
          </a:p>
        </p:txBody>
      </p:sp>
      <p:sp>
        <p:nvSpPr>
          <p:cNvPr id="11" name="Shape 9"/>
          <p:cNvSpPr/>
          <p:nvPr/>
        </p:nvSpPr>
        <p:spPr>
          <a:xfrm>
            <a:off x="548640" y="3291840"/>
            <a:ext cx="11094415" cy="0"/>
          </a:xfrm>
          <a:prstGeom prst="line">
            <a:avLst/>
          </a:prstGeom>
          <a:noFill/>
          <a:ln w="9525">
            <a:solidFill>
              <a:srgbClr val="3A342F"/>
            </a:solidFill>
            <a:prstDash val="solid"/>
          </a:ln>
        </p:spPr>
      </p:sp>
      <p:sp>
        <p:nvSpPr>
          <p:cNvPr id="12" name="Text 10"/>
          <p:cNvSpPr txBox="1"/>
          <p:nvPr/>
        </p:nvSpPr>
        <p:spPr>
          <a:xfrm>
            <a:off x="548640" y="3291840"/>
            <a:ext cx="1188720" cy="731520"/>
          </a:xfrm>
          <a:prstGeom prst="rect">
            <a:avLst/>
          </a:prstGeom>
          <a:noFill/>
          <a:ln/>
        </p:spPr>
        <p:txBody>
          <a:bodyPr wrap="square" lIns="0" tIns="0" rIns="0" bIns="0" rtlCol="0" anchor="ctr"/>
          <a:lstStyle/>
          <a:p>
            <a:pPr indent="0" marL="0">
              <a:buNone/>
            </a:pPr>
            <a:r>
              <a:rPr lang="en-US" sz="1800" dirty="0">
                <a:solidFill>
                  <a:srgbClr val="D97757"/>
                </a:solidFill>
                <a:latin typeface="Consolas" pitchFamily="34" charset="0"/>
                <a:ea typeface="Consolas" pitchFamily="34" charset="-122"/>
                <a:cs typeface="Consolas" pitchFamily="34" charset="-120"/>
              </a:rPr>
              <a:t>17:35</a:t>
            </a:r>
            <a:endParaRPr lang="en-US" sz="1800" dirty="0"/>
          </a:p>
        </p:txBody>
      </p:sp>
      <p:sp>
        <p:nvSpPr>
          <p:cNvPr id="13" name="Text 11"/>
          <p:cNvSpPr txBox="1"/>
          <p:nvPr/>
        </p:nvSpPr>
        <p:spPr>
          <a:xfrm>
            <a:off x="1920240" y="3291840"/>
            <a:ext cx="7772400" cy="731520"/>
          </a:xfrm>
          <a:prstGeom prst="rect">
            <a:avLst/>
          </a:prstGeom>
          <a:noFill/>
          <a:ln/>
        </p:spPr>
        <p:txBody>
          <a:bodyPr wrap="square" lIns="0" tIns="0" rIns="0" bIns="0" rtlCol="0" anchor="ctr"/>
          <a:lstStyle/>
          <a:p>
            <a:pPr indent="0" marL="0">
              <a:buNone/>
            </a:pPr>
            <a:r>
              <a:rPr lang="en-US" sz="1800" b="1" dirty="0">
                <a:solidFill>
                  <a:srgbClr val="EEE9E3"/>
                </a:solidFill>
                <a:latin typeface="Arial" pitchFamily="34" charset="0"/>
                <a:ea typeface="Arial" pitchFamily="34" charset="-122"/>
                <a:cs typeface="Arial" pitchFamily="34" charset="-120"/>
              </a:rPr>
              <a:t>Building agents for beginners</a:t>
            </a:r>
            <a:endParaRPr lang="en-US" sz="1800" dirty="0"/>
          </a:p>
          <a:p>
            <a:pPr indent="0" marL="0">
              <a:buNone/>
            </a:pPr>
            <a:r>
              <a:rPr lang="en-US" sz="1400" dirty="0">
                <a:solidFill>
                  <a:srgbClr val="A89C90"/>
                </a:solidFill>
                <a:latin typeface="Arial" pitchFamily="34" charset="0"/>
                <a:ea typeface="Arial" pitchFamily="34" charset="-122"/>
                <a:cs typeface="Arial" pitchFamily="34" charset="-120"/>
              </a:rPr>
              <a:t>From a markdown file to your own agent loop, plus a 5-minute live demo</a:t>
            </a:r>
            <a:endParaRPr lang="en-US" sz="1800" dirty="0"/>
          </a:p>
        </p:txBody>
      </p:sp>
      <p:sp>
        <p:nvSpPr>
          <p:cNvPr id="14" name="Text 12"/>
          <p:cNvSpPr txBox="1"/>
          <p:nvPr/>
        </p:nvSpPr>
        <p:spPr>
          <a:xfrm>
            <a:off x="10271455" y="3291840"/>
            <a:ext cx="1371600" cy="731520"/>
          </a:xfrm>
          <a:prstGeom prst="rect">
            <a:avLst/>
          </a:prstGeom>
          <a:noFill/>
          <a:ln/>
        </p:spPr>
        <p:txBody>
          <a:bodyPr wrap="square" lIns="0" tIns="0" rIns="0" bIns="0" rtlCol="0" anchor="ctr"/>
          <a:lstStyle/>
          <a:p>
            <a:pPr algn="r" indent="0" marL="0">
              <a:buNone/>
            </a:pPr>
            <a:r>
              <a:rPr lang="en-US" sz="1400" dirty="0">
                <a:solidFill>
                  <a:srgbClr val="A89C90"/>
                </a:solidFill>
                <a:latin typeface="Arial" pitchFamily="34" charset="0"/>
                <a:ea typeface="Arial" pitchFamily="34" charset="-122"/>
                <a:cs typeface="Arial" pitchFamily="34" charset="-120"/>
              </a:rPr>
              <a:t>30 min</a:t>
            </a:r>
            <a:endParaRPr lang="en-US" sz="1400" dirty="0"/>
          </a:p>
        </p:txBody>
      </p:sp>
      <p:sp>
        <p:nvSpPr>
          <p:cNvPr id="15" name="Shape 13"/>
          <p:cNvSpPr/>
          <p:nvPr/>
        </p:nvSpPr>
        <p:spPr>
          <a:xfrm>
            <a:off x="548640" y="4023360"/>
            <a:ext cx="11094415" cy="0"/>
          </a:xfrm>
          <a:prstGeom prst="line">
            <a:avLst/>
          </a:prstGeom>
          <a:noFill/>
          <a:ln w="9525">
            <a:solidFill>
              <a:srgbClr val="3A342F"/>
            </a:solidFill>
            <a:prstDash val="solid"/>
          </a:ln>
        </p:spPr>
      </p:sp>
      <p:sp>
        <p:nvSpPr>
          <p:cNvPr id="16" name="Text 14"/>
          <p:cNvSpPr txBox="1"/>
          <p:nvPr/>
        </p:nvSpPr>
        <p:spPr>
          <a:xfrm>
            <a:off x="548640" y="4023360"/>
            <a:ext cx="1188720" cy="731520"/>
          </a:xfrm>
          <a:prstGeom prst="rect">
            <a:avLst/>
          </a:prstGeom>
          <a:noFill/>
          <a:ln/>
        </p:spPr>
        <p:txBody>
          <a:bodyPr wrap="square" lIns="0" tIns="0" rIns="0" bIns="0" rtlCol="0" anchor="ctr"/>
          <a:lstStyle/>
          <a:p>
            <a:pPr indent="0" marL="0">
              <a:buNone/>
            </a:pPr>
            <a:r>
              <a:rPr lang="en-US" sz="1800" dirty="0">
                <a:solidFill>
                  <a:srgbClr val="D97757"/>
                </a:solidFill>
                <a:latin typeface="Consolas" pitchFamily="34" charset="0"/>
                <a:ea typeface="Consolas" pitchFamily="34" charset="-122"/>
                <a:cs typeface="Consolas" pitchFamily="34" charset="-120"/>
              </a:rPr>
              <a:t>18:05</a:t>
            </a:r>
            <a:endParaRPr lang="en-US" sz="1800" dirty="0"/>
          </a:p>
        </p:txBody>
      </p:sp>
      <p:sp>
        <p:nvSpPr>
          <p:cNvPr id="17" name="Text 15"/>
          <p:cNvSpPr txBox="1"/>
          <p:nvPr/>
        </p:nvSpPr>
        <p:spPr>
          <a:xfrm>
            <a:off x="1920240" y="4023360"/>
            <a:ext cx="7772400" cy="731520"/>
          </a:xfrm>
          <a:prstGeom prst="rect">
            <a:avLst/>
          </a:prstGeom>
          <a:noFill/>
          <a:ln/>
        </p:spPr>
        <p:txBody>
          <a:bodyPr wrap="square" lIns="0" tIns="0" rIns="0" bIns="0" rtlCol="0" anchor="ctr"/>
          <a:lstStyle/>
          <a:p>
            <a:pPr indent="0" marL="0">
              <a:buNone/>
            </a:pPr>
            <a:r>
              <a:rPr lang="en-US" sz="1800" b="1" dirty="0">
                <a:solidFill>
                  <a:srgbClr val="EEE9E3"/>
                </a:solidFill>
                <a:latin typeface="Arial" pitchFamily="34" charset="0"/>
                <a:ea typeface="Arial" pitchFamily="34" charset="-122"/>
                <a:cs typeface="Arial" pitchFamily="34" charset="-120"/>
              </a:rPr>
              <a:t>Break</a:t>
            </a:r>
            <a:endParaRPr lang="en-US" sz="1800" dirty="0"/>
          </a:p>
          <a:p>
            <a:pPr indent="0" marL="0">
              <a:buNone/>
            </a:pPr>
            <a:r>
              <a:rPr lang="en-US" sz="1400" dirty="0">
                <a:solidFill>
                  <a:srgbClr val="A89C90"/>
                </a:solidFill>
                <a:latin typeface="Arial" pitchFamily="34" charset="0"/>
                <a:ea typeface="Arial" pitchFamily="34" charset="-122"/>
                <a:cs typeface="Arial" pitchFamily="34" charset="-120"/>
              </a:rPr>
              <a:t>Food, drinks, sign up for show &amp; tell</a:t>
            </a:r>
            <a:endParaRPr lang="en-US" sz="1800" dirty="0"/>
          </a:p>
        </p:txBody>
      </p:sp>
      <p:sp>
        <p:nvSpPr>
          <p:cNvPr id="18" name="Text 16"/>
          <p:cNvSpPr txBox="1"/>
          <p:nvPr/>
        </p:nvSpPr>
        <p:spPr>
          <a:xfrm>
            <a:off x="10271455" y="4023360"/>
            <a:ext cx="1371600" cy="731520"/>
          </a:xfrm>
          <a:prstGeom prst="rect">
            <a:avLst/>
          </a:prstGeom>
          <a:noFill/>
          <a:ln/>
        </p:spPr>
        <p:txBody>
          <a:bodyPr wrap="square" lIns="0" tIns="0" rIns="0" bIns="0" rtlCol="0" anchor="ctr"/>
          <a:lstStyle/>
          <a:p>
            <a:pPr algn="r" indent="0" marL="0">
              <a:buNone/>
            </a:pPr>
            <a:r>
              <a:rPr lang="en-US" sz="1400" dirty="0">
                <a:solidFill>
                  <a:srgbClr val="A89C90"/>
                </a:solidFill>
                <a:latin typeface="Arial" pitchFamily="34" charset="0"/>
                <a:ea typeface="Arial" pitchFamily="34" charset="-122"/>
                <a:cs typeface="Arial" pitchFamily="34" charset="-120"/>
              </a:rPr>
              <a:t>10 min</a:t>
            </a:r>
            <a:endParaRPr lang="en-US" sz="1400" dirty="0"/>
          </a:p>
        </p:txBody>
      </p:sp>
      <p:sp>
        <p:nvSpPr>
          <p:cNvPr id="19" name="Shape 17"/>
          <p:cNvSpPr/>
          <p:nvPr/>
        </p:nvSpPr>
        <p:spPr>
          <a:xfrm>
            <a:off x="548640" y="4754880"/>
            <a:ext cx="11094415" cy="0"/>
          </a:xfrm>
          <a:prstGeom prst="line">
            <a:avLst/>
          </a:prstGeom>
          <a:noFill/>
          <a:ln w="9525">
            <a:solidFill>
              <a:srgbClr val="3A342F"/>
            </a:solidFill>
            <a:prstDash val="solid"/>
          </a:ln>
        </p:spPr>
      </p:sp>
      <p:sp>
        <p:nvSpPr>
          <p:cNvPr id="20" name="Text 18"/>
          <p:cNvSpPr txBox="1"/>
          <p:nvPr/>
        </p:nvSpPr>
        <p:spPr>
          <a:xfrm>
            <a:off x="548640" y="4754880"/>
            <a:ext cx="1188720" cy="731520"/>
          </a:xfrm>
          <a:prstGeom prst="rect">
            <a:avLst/>
          </a:prstGeom>
          <a:noFill/>
          <a:ln/>
        </p:spPr>
        <p:txBody>
          <a:bodyPr wrap="square" lIns="0" tIns="0" rIns="0" bIns="0" rtlCol="0" anchor="ctr"/>
          <a:lstStyle/>
          <a:p>
            <a:pPr indent="0" marL="0">
              <a:buNone/>
            </a:pPr>
            <a:r>
              <a:rPr lang="en-US" sz="1800" dirty="0">
                <a:solidFill>
                  <a:srgbClr val="D97757"/>
                </a:solidFill>
                <a:latin typeface="Consolas" pitchFamily="34" charset="0"/>
                <a:ea typeface="Consolas" pitchFamily="34" charset="-122"/>
                <a:cs typeface="Consolas" pitchFamily="34" charset="-120"/>
              </a:rPr>
              <a:t>18:15</a:t>
            </a:r>
            <a:endParaRPr lang="en-US" sz="1800" dirty="0"/>
          </a:p>
        </p:txBody>
      </p:sp>
      <p:sp>
        <p:nvSpPr>
          <p:cNvPr id="21" name="Text 19"/>
          <p:cNvSpPr txBox="1"/>
          <p:nvPr/>
        </p:nvSpPr>
        <p:spPr>
          <a:xfrm>
            <a:off x="1920240" y="4754880"/>
            <a:ext cx="7772400" cy="731520"/>
          </a:xfrm>
          <a:prstGeom prst="rect">
            <a:avLst/>
          </a:prstGeom>
          <a:noFill/>
          <a:ln/>
        </p:spPr>
        <p:txBody>
          <a:bodyPr wrap="square" lIns="0" tIns="0" rIns="0" bIns="0" rtlCol="0" anchor="ctr"/>
          <a:lstStyle/>
          <a:p>
            <a:pPr indent="0" marL="0">
              <a:buNone/>
            </a:pPr>
            <a:r>
              <a:rPr lang="en-US" sz="1800" b="1" dirty="0">
                <a:solidFill>
                  <a:srgbClr val="EEE9E3"/>
                </a:solidFill>
                <a:latin typeface="Arial" pitchFamily="34" charset="0"/>
                <a:ea typeface="Arial" pitchFamily="34" charset="-122"/>
                <a:cs typeface="Arial" pitchFamily="34" charset="-120"/>
              </a:rPr>
              <a:t>Show &amp; tell</a:t>
            </a:r>
            <a:endParaRPr lang="en-US" sz="1800" dirty="0"/>
          </a:p>
          <a:p>
            <a:pPr indent="0" marL="0">
              <a:buNone/>
            </a:pPr>
            <a:r>
              <a:rPr lang="en-US" sz="1400" dirty="0">
                <a:solidFill>
                  <a:srgbClr val="A89C90"/>
                </a:solidFill>
                <a:latin typeface="Arial" pitchFamily="34" charset="0"/>
                <a:ea typeface="Arial" pitchFamily="34" charset="-122"/>
                <a:cs typeface="Arial" pitchFamily="34" charset="-120"/>
              </a:rPr>
              <a:t>Bring what you've built: 5 minute demos</a:t>
            </a:r>
            <a:endParaRPr lang="en-US" sz="1800" dirty="0"/>
          </a:p>
        </p:txBody>
      </p:sp>
      <p:sp>
        <p:nvSpPr>
          <p:cNvPr id="22" name="Text 20"/>
          <p:cNvSpPr txBox="1"/>
          <p:nvPr/>
        </p:nvSpPr>
        <p:spPr>
          <a:xfrm>
            <a:off x="10271455" y="4754880"/>
            <a:ext cx="1371600" cy="731520"/>
          </a:xfrm>
          <a:prstGeom prst="rect">
            <a:avLst/>
          </a:prstGeom>
          <a:noFill/>
          <a:ln/>
        </p:spPr>
        <p:txBody>
          <a:bodyPr wrap="square" lIns="0" tIns="0" rIns="0" bIns="0" rtlCol="0" anchor="ctr"/>
          <a:lstStyle/>
          <a:p>
            <a:pPr algn="r" indent="0" marL="0">
              <a:buNone/>
            </a:pPr>
            <a:r>
              <a:rPr lang="en-US" sz="1400" dirty="0">
                <a:solidFill>
                  <a:srgbClr val="A89C90"/>
                </a:solidFill>
                <a:latin typeface="Arial" pitchFamily="34" charset="0"/>
                <a:ea typeface="Arial" pitchFamily="34" charset="-122"/>
                <a:cs typeface="Arial" pitchFamily="34" charset="-120"/>
              </a:rPr>
              <a:t>35 min</a:t>
            </a:r>
            <a:endParaRPr lang="en-US" sz="1400" dirty="0"/>
          </a:p>
        </p:txBody>
      </p:sp>
      <p:sp>
        <p:nvSpPr>
          <p:cNvPr id="23" name="Shape 21"/>
          <p:cNvSpPr/>
          <p:nvPr/>
        </p:nvSpPr>
        <p:spPr>
          <a:xfrm>
            <a:off x="548640" y="5486400"/>
            <a:ext cx="11094415" cy="0"/>
          </a:xfrm>
          <a:prstGeom prst="line">
            <a:avLst/>
          </a:prstGeom>
          <a:noFill/>
          <a:ln w="9525">
            <a:solidFill>
              <a:srgbClr val="3A342F"/>
            </a:solidFill>
            <a:prstDash val="solid"/>
          </a:ln>
        </p:spPr>
      </p:sp>
      <p:sp>
        <p:nvSpPr>
          <p:cNvPr id="24" name="Text 22"/>
          <p:cNvSpPr txBox="1"/>
          <p:nvPr/>
        </p:nvSpPr>
        <p:spPr>
          <a:xfrm>
            <a:off x="548640" y="5486400"/>
            <a:ext cx="1188720" cy="731520"/>
          </a:xfrm>
          <a:prstGeom prst="rect">
            <a:avLst/>
          </a:prstGeom>
          <a:noFill/>
          <a:ln/>
        </p:spPr>
        <p:txBody>
          <a:bodyPr wrap="square" lIns="0" tIns="0" rIns="0" bIns="0" rtlCol="0" anchor="ctr"/>
          <a:lstStyle/>
          <a:p>
            <a:pPr indent="0" marL="0">
              <a:buNone/>
            </a:pPr>
            <a:r>
              <a:rPr lang="en-US" sz="1800" dirty="0">
                <a:solidFill>
                  <a:srgbClr val="D97757"/>
                </a:solidFill>
                <a:latin typeface="Consolas" pitchFamily="34" charset="0"/>
                <a:ea typeface="Consolas" pitchFamily="34" charset="-122"/>
                <a:cs typeface="Consolas" pitchFamily="34" charset="-120"/>
              </a:rPr>
              <a:t>18:50</a:t>
            </a:r>
            <a:endParaRPr lang="en-US" sz="1800" dirty="0"/>
          </a:p>
        </p:txBody>
      </p:sp>
      <p:sp>
        <p:nvSpPr>
          <p:cNvPr id="25" name="Text 23"/>
          <p:cNvSpPr txBox="1"/>
          <p:nvPr/>
        </p:nvSpPr>
        <p:spPr>
          <a:xfrm>
            <a:off x="1920240" y="5486400"/>
            <a:ext cx="7772400" cy="731520"/>
          </a:xfrm>
          <a:prstGeom prst="rect">
            <a:avLst/>
          </a:prstGeom>
          <a:noFill/>
          <a:ln/>
        </p:spPr>
        <p:txBody>
          <a:bodyPr wrap="square" lIns="0" tIns="0" rIns="0" bIns="0" rtlCol="0" anchor="ctr"/>
          <a:lstStyle/>
          <a:p>
            <a:pPr indent="0" marL="0">
              <a:buNone/>
            </a:pPr>
            <a:r>
              <a:rPr lang="en-US" sz="1800" b="1" dirty="0">
                <a:solidFill>
                  <a:srgbClr val="EEE9E3"/>
                </a:solidFill>
                <a:latin typeface="Arial" pitchFamily="34" charset="0"/>
                <a:ea typeface="Arial" pitchFamily="34" charset="-122"/>
                <a:cs typeface="Arial" pitchFamily="34" charset="-120"/>
              </a:rPr>
              <a:t>Wrap-up</a:t>
            </a:r>
            <a:endParaRPr lang="en-US" sz="1800" dirty="0"/>
          </a:p>
          <a:p>
            <a:pPr indent="0" marL="0">
              <a:buNone/>
            </a:pPr>
            <a:r>
              <a:rPr lang="en-US" sz="1400" dirty="0">
                <a:solidFill>
                  <a:srgbClr val="A89C90"/>
                </a:solidFill>
                <a:latin typeface="Arial" pitchFamily="34" charset="0"/>
                <a:ea typeface="Arial" pitchFamily="34" charset="-122"/>
                <a:cs typeface="Arial" pitchFamily="34" charset="-120"/>
              </a:rPr>
              <a:t>Next meetup and open discussion</a:t>
            </a:r>
            <a:endParaRPr lang="en-US" sz="1800" dirty="0"/>
          </a:p>
        </p:txBody>
      </p:sp>
      <p:sp>
        <p:nvSpPr>
          <p:cNvPr id="26" name="Text 24"/>
          <p:cNvSpPr txBox="1"/>
          <p:nvPr/>
        </p:nvSpPr>
        <p:spPr>
          <a:xfrm>
            <a:off x="10271455" y="5486400"/>
            <a:ext cx="1371600" cy="731520"/>
          </a:xfrm>
          <a:prstGeom prst="rect">
            <a:avLst/>
          </a:prstGeom>
          <a:noFill/>
          <a:ln/>
        </p:spPr>
        <p:txBody>
          <a:bodyPr wrap="square" lIns="0" tIns="0" rIns="0" bIns="0" rtlCol="0" anchor="ctr"/>
          <a:lstStyle/>
          <a:p>
            <a:pPr algn="r" indent="0" marL="0">
              <a:buNone/>
            </a:pPr>
            <a:r>
              <a:rPr lang="en-US" sz="1400" dirty="0">
                <a:solidFill>
                  <a:srgbClr val="A89C90"/>
                </a:solidFill>
                <a:latin typeface="Arial" pitchFamily="34" charset="0"/>
                <a:ea typeface="Arial" pitchFamily="34" charset="-122"/>
                <a:cs typeface="Arial" pitchFamily="34" charset="-120"/>
              </a:rPr>
              <a:t>10 min</a:t>
            </a:r>
            <a:endParaRPr lang="en-US" sz="1400" dirty="0"/>
          </a:p>
        </p:txBody>
      </p:sp>
      <p:sp>
        <p:nvSpPr>
          <p:cNvPr id="27" name="Shape 25"/>
          <p:cNvSpPr/>
          <p:nvPr/>
        </p:nvSpPr>
        <p:spPr>
          <a:xfrm>
            <a:off x="548640" y="6217920"/>
            <a:ext cx="11094415" cy="0"/>
          </a:xfrm>
          <a:prstGeom prst="line">
            <a:avLst/>
          </a:prstGeom>
          <a:noFill/>
          <a:ln w="9525">
            <a:solidFill>
              <a:srgbClr val="3A342F"/>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BEFORE WE START</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Housekeeping</a:t>
            </a:r>
            <a:endParaRPr lang="en-US" sz="3600" dirty="0"/>
          </a:p>
        </p:txBody>
      </p:sp>
      <p:sp>
        <p:nvSpPr>
          <p:cNvPr id="4" name="Shape 2"/>
          <p:cNvSpPr/>
          <p:nvPr/>
        </p:nvSpPr>
        <p:spPr>
          <a:xfrm>
            <a:off x="548640" y="1920240"/>
            <a:ext cx="3515258" cy="2377440"/>
          </a:xfrm>
          <a:prstGeom prst="roundRect">
            <a:avLst>
              <a:gd name="adj" fmla="val 4615"/>
            </a:avLst>
          </a:prstGeom>
          <a:solidFill>
            <a:srgbClr val="221E1A"/>
          </a:solidFill>
          <a:ln w="12700">
            <a:solidFill>
              <a:srgbClr val="3A342F"/>
            </a:solidFill>
            <a:prstDash val="solid"/>
          </a:ln>
        </p:spPr>
      </p:sp>
      <p:sp>
        <p:nvSpPr>
          <p:cNvPr id="5" name="Text 3"/>
          <p:cNvSpPr txBox="1"/>
          <p:nvPr/>
        </p:nvSpPr>
        <p:spPr>
          <a:xfrm>
            <a:off x="731520" y="2057400"/>
            <a:ext cx="3149498" cy="2103120"/>
          </a:xfrm>
          <a:prstGeom prst="rect">
            <a:avLst/>
          </a:prstGeom>
          <a:noFill/>
          <a:ln/>
        </p:spPr>
        <p:txBody>
          <a:bodyPr wrap="square" lIns="0" tIns="0" rIns="0" bIns="0" rtlCol="0" anchor="t"/>
          <a:lstStyle/>
          <a:p>
            <a:pPr indent="0" marL="0">
              <a:spcAft>
                <a:spcPts val="400"/>
              </a:spcAft>
              <a:buNone/>
            </a:pPr>
            <a:r>
              <a:rPr lang="en-US" sz="2200" b="1" dirty="0">
                <a:solidFill>
                  <a:srgbClr val="D97757"/>
                </a:solidFill>
                <a:latin typeface="Arial" pitchFamily="34" charset="0"/>
                <a:ea typeface="Arial" pitchFamily="34" charset="-122"/>
                <a:cs typeface="Arial" pitchFamily="34" charset="-120"/>
              </a:rPr>
              <a:t>01</a:t>
            </a:r>
            <a:endParaRPr lang="en-US" sz="2200" dirty="0"/>
          </a:p>
          <a:p>
            <a:pPr indent="0" marL="0">
              <a:spcAft>
                <a:spcPts val="400"/>
              </a:spcAft>
              <a:buNone/>
            </a:pPr>
            <a:r>
              <a:rPr lang="en-US" sz="1500" b="1" dirty="0">
                <a:solidFill>
                  <a:srgbClr val="EEE9E3"/>
                </a:solidFill>
                <a:latin typeface="Arial" pitchFamily="34" charset="0"/>
                <a:ea typeface="Arial" pitchFamily="34" charset="-122"/>
                <a:cs typeface="Arial" pitchFamily="34" charset="-120"/>
              </a:rPr>
              <a:t>Show &amp; tell sign-up</a:t>
            </a:r>
            <a:endParaRPr lang="en-US" sz="2200" dirty="0"/>
          </a:p>
          <a:p>
            <a:pPr indent="0" marL="0">
              <a:buNone/>
            </a:pPr>
            <a:r>
              <a:rPr lang="en-US" sz="1500" dirty="0">
                <a:solidFill>
                  <a:srgbClr val="A89C90"/>
                </a:solidFill>
                <a:latin typeface="Arial" pitchFamily="34" charset="0"/>
                <a:ea typeface="Arial" pitchFamily="34" charset="-122"/>
                <a:cs typeface="Arial" pitchFamily="34" charset="-120"/>
              </a:rPr>
              <a:t>Want to demo something? Tell an organiser before the break. Five minutes, no slides needed.</a:t>
            </a:r>
            <a:endParaRPr lang="en-US" sz="2200" dirty="0"/>
          </a:p>
        </p:txBody>
      </p:sp>
      <p:sp>
        <p:nvSpPr>
          <p:cNvPr id="6" name="Shape 4"/>
          <p:cNvSpPr/>
          <p:nvPr/>
        </p:nvSpPr>
        <p:spPr>
          <a:xfrm>
            <a:off x="4338218" y="1920240"/>
            <a:ext cx="3515258" cy="2377440"/>
          </a:xfrm>
          <a:prstGeom prst="roundRect">
            <a:avLst>
              <a:gd name="adj" fmla="val 4615"/>
            </a:avLst>
          </a:prstGeom>
          <a:solidFill>
            <a:srgbClr val="221E1A"/>
          </a:solidFill>
          <a:ln w="12700">
            <a:solidFill>
              <a:srgbClr val="3A342F"/>
            </a:solidFill>
            <a:prstDash val="solid"/>
          </a:ln>
        </p:spPr>
      </p:sp>
      <p:sp>
        <p:nvSpPr>
          <p:cNvPr id="7" name="Text 5"/>
          <p:cNvSpPr txBox="1"/>
          <p:nvPr/>
        </p:nvSpPr>
        <p:spPr>
          <a:xfrm>
            <a:off x="4521098" y="2057400"/>
            <a:ext cx="3149498" cy="2103120"/>
          </a:xfrm>
          <a:prstGeom prst="rect">
            <a:avLst/>
          </a:prstGeom>
          <a:noFill/>
          <a:ln/>
        </p:spPr>
        <p:txBody>
          <a:bodyPr wrap="square" lIns="0" tIns="0" rIns="0" bIns="0" rtlCol="0" anchor="t"/>
          <a:lstStyle/>
          <a:p>
            <a:pPr indent="0" marL="0">
              <a:spcAft>
                <a:spcPts val="400"/>
              </a:spcAft>
              <a:buNone/>
            </a:pPr>
            <a:r>
              <a:rPr lang="en-US" sz="2200" b="1" dirty="0">
                <a:solidFill>
                  <a:srgbClr val="D97757"/>
                </a:solidFill>
                <a:latin typeface="Arial" pitchFamily="34" charset="0"/>
                <a:ea typeface="Arial" pitchFamily="34" charset="-122"/>
                <a:cs typeface="Arial" pitchFamily="34" charset="-120"/>
              </a:rPr>
              <a:t>02</a:t>
            </a:r>
            <a:endParaRPr lang="en-US" sz="2200" dirty="0"/>
          </a:p>
          <a:p>
            <a:pPr indent="0" marL="0">
              <a:spcAft>
                <a:spcPts val="400"/>
              </a:spcAft>
              <a:buNone/>
            </a:pPr>
            <a:r>
              <a:rPr lang="en-US" sz="1500" b="1" dirty="0">
                <a:solidFill>
                  <a:srgbClr val="EEE9E3"/>
                </a:solidFill>
                <a:latin typeface="Arial" pitchFamily="34" charset="0"/>
                <a:ea typeface="Arial" pitchFamily="34" charset="-122"/>
                <a:cs typeface="Arial" pitchFamily="34" charset="-120"/>
              </a:rPr>
              <a:t>Ask anytime</a:t>
            </a:r>
            <a:endParaRPr lang="en-US" sz="2200" dirty="0"/>
          </a:p>
          <a:p>
            <a:pPr indent="0" marL="0">
              <a:buNone/>
            </a:pPr>
            <a:r>
              <a:rPr lang="en-US" sz="1500" dirty="0">
                <a:solidFill>
                  <a:srgbClr val="A89C90"/>
                </a:solidFill>
                <a:latin typeface="Arial" pitchFamily="34" charset="0"/>
                <a:ea typeface="Arial" pitchFamily="34" charset="-122"/>
                <a:cs typeface="Arial" pitchFamily="34" charset="-120"/>
              </a:rPr>
              <a:t>This is a community meetup, not a lecture. Interrupt with questions.</a:t>
            </a:r>
            <a:endParaRPr lang="en-US" sz="2200" dirty="0"/>
          </a:p>
        </p:txBody>
      </p:sp>
      <p:sp>
        <p:nvSpPr>
          <p:cNvPr id="8" name="Shape 6"/>
          <p:cNvSpPr/>
          <p:nvPr/>
        </p:nvSpPr>
        <p:spPr>
          <a:xfrm>
            <a:off x="8127797" y="1920240"/>
            <a:ext cx="3515258" cy="2377440"/>
          </a:xfrm>
          <a:prstGeom prst="roundRect">
            <a:avLst>
              <a:gd name="adj" fmla="val 4615"/>
            </a:avLst>
          </a:prstGeom>
          <a:solidFill>
            <a:srgbClr val="221E1A"/>
          </a:solidFill>
          <a:ln w="12700">
            <a:solidFill>
              <a:srgbClr val="3A342F"/>
            </a:solidFill>
            <a:prstDash val="solid"/>
          </a:ln>
        </p:spPr>
      </p:sp>
      <p:sp>
        <p:nvSpPr>
          <p:cNvPr id="9" name="Text 7"/>
          <p:cNvSpPr txBox="1"/>
          <p:nvPr/>
        </p:nvSpPr>
        <p:spPr>
          <a:xfrm>
            <a:off x="8310677" y="2057400"/>
            <a:ext cx="3149498" cy="2103120"/>
          </a:xfrm>
          <a:prstGeom prst="rect">
            <a:avLst/>
          </a:prstGeom>
          <a:noFill/>
          <a:ln/>
        </p:spPr>
        <p:txBody>
          <a:bodyPr wrap="square" lIns="0" tIns="0" rIns="0" bIns="0" rtlCol="0" anchor="t"/>
          <a:lstStyle/>
          <a:p>
            <a:pPr indent="0" marL="0">
              <a:spcAft>
                <a:spcPts val="400"/>
              </a:spcAft>
              <a:buNone/>
            </a:pPr>
            <a:r>
              <a:rPr lang="en-US" sz="2200" b="1" dirty="0">
                <a:solidFill>
                  <a:srgbClr val="D97757"/>
                </a:solidFill>
                <a:latin typeface="Arial" pitchFamily="34" charset="0"/>
                <a:ea typeface="Arial" pitchFamily="34" charset="-122"/>
                <a:cs typeface="Arial" pitchFamily="34" charset="-120"/>
              </a:rPr>
              <a:t>03</a:t>
            </a:r>
            <a:endParaRPr lang="en-US" sz="2200" dirty="0"/>
          </a:p>
          <a:p>
            <a:pPr indent="0" marL="0">
              <a:spcAft>
                <a:spcPts val="400"/>
              </a:spcAft>
              <a:buNone/>
            </a:pPr>
            <a:r>
              <a:rPr lang="en-US" sz="1500" b="1" dirty="0">
                <a:solidFill>
                  <a:srgbClr val="EEE9E3"/>
                </a:solidFill>
                <a:latin typeface="Arial" pitchFamily="34" charset="0"/>
                <a:ea typeface="Arial" pitchFamily="34" charset="-122"/>
                <a:cs typeface="Arial" pitchFamily="34" charset="-120"/>
              </a:rPr>
              <a:t>Join the Slack</a:t>
            </a:r>
            <a:endParaRPr lang="en-US" sz="2200" dirty="0"/>
          </a:p>
          <a:p>
            <a:pPr indent="0" marL="0">
              <a:buNone/>
            </a:pPr>
            <a:r>
              <a:rPr lang="en-US" sz="1500" dirty="0">
                <a:solidFill>
                  <a:srgbClr val="A89C90"/>
                </a:solidFill>
                <a:latin typeface="Arial" pitchFamily="34" charset="0"/>
                <a:ea typeface="Arial" pitchFamily="34" charset="-122"/>
                <a:cs typeface="Arial" pitchFamily="34" charset="-120"/>
              </a:rPr>
              <a:t>Links, slides, code and recaps go there afterwards.</a:t>
            </a:r>
            <a:endParaRPr lang="en-US" sz="2200" dirty="0"/>
          </a:p>
        </p:txBody>
      </p:sp>
      <p:sp>
        <p:nvSpPr>
          <p:cNvPr id="10" name="Shape 8"/>
          <p:cNvSpPr/>
          <p:nvPr/>
        </p:nvSpPr>
        <p:spPr>
          <a:xfrm>
            <a:off x="548640" y="4663440"/>
            <a:ext cx="11094415" cy="548640"/>
          </a:xfrm>
          <a:prstGeom prst="roundRect">
            <a:avLst>
              <a:gd name="adj" fmla="val 20000"/>
            </a:avLst>
          </a:prstGeom>
          <a:solidFill>
            <a:srgbClr val="2E211B"/>
          </a:solidFill>
          <a:ln w="12700">
            <a:solidFill>
              <a:srgbClr val="8A5240"/>
            </a:solidFill>
            <a:prstDash val="solid"/>
          </a:ln>
        </p:spPr>
      </p:sp>
      <p:sp>
        <p:nvSpPr>
          <p:cNvPr id="11" name="Text 9"/>
          <p:cNvSpPr txBox="1"/>
          <p:nvPr/>
        </p:nvSpPr>
        <p:spPr>
          <a:xfrm>
            <a:off x="777240" y="4663440"/>
            <a:ext cx="10637215" cy="548640"/>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Wi-Fi details: ask an organiser</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C1510"/>
        </a:solidFill>
      </p:bgPr>
    </p:bg>
    <p:spTree>
      <p:nvGrpSpPr>
        <p:cNvPr id="1" name=""/>
        <p:cNvGrpSpPr/>
        <p:nvPr/>
      </p:nvGrpSpPr>
      <p:grpSpPr>
        <a:xfrm>
          <a:off x="0" y="0"/>
          <a:ext cx="0" cy="0"/>
          <a:chOff x="0" y="0"/>
          <a:chExt cx="0" cy="0"/>
        </a:xfrm>
      </p:grpSpPr>
      <p:sp>
        <p:nvSpPr>
          <p:cNvPr id="2" name="Text 0"/>
          <p:cNvSpPr txBox="1"/>
          <p:nvPr/>
        </p:nvSpPr>
        <p:spPr>
          <a:xfrm>
            <a:off x="548640" y="1828800"/>
            <a:ext cx="2743200" cy="548640"/>
          </a:xfrm>
          <a:prstGeom prst="rect">
            <a:avLst/>
          </a:prstGeom>
          <a:noFill/>
          <a:ln/>
        </p:spPr>
        <p:txBody>
          <a:bodyPr wrap="square" lIns="0" tIns="0" rIns="0" bIns="0" rtlCol="0" anchor="ctr"/>
          <a:lstStyle/>
          <a:p>
            <a:pPr indent="0" marL="0">
              <a:buNone/>
            </a:pPr>
            <a:r>
              <a:rPr lang="en-US" sz="2800" b="1" dirty="0">
                <a:solidFill>
                  <a:srgbClr val="D97757"/>
                </a:solidFill>
                <a:latin typeface="Consolas" pitchFamily="34" charset="0"/>
                <a:ea typeface="Consolas" pitchFamily="34" charset="-122"/>
                <a:cs typeface="Consolas" pitchFamily="34" charset="-120"/>
              </a:rPr>
              <a:t>01</a:t>
            </a:r>
            <a:endParaRPr lang="en-US" sz="2800" dirty="0"/>
          </a:p>
        </p:txBody>
      </p:sp>
      <p:sp>
        <p:nvSpPr>
          <p:cNvPr id="3" name="Text 1"/>
          <p:cNvSpPr txBox="1"/>
          <p:nvPr/>
        </p:nvSpPr>
        <p:spPr>
          <a:xfrm>
            <a:off x="548640" y="2377440"/>
            <a:ext cx="11094415" cy="2194560"/>
          </a:xfrm>
          <a:prstGeom prst="rect">
            <a:avLst/>
          </a:prstGeom>
          <a:noFill/>
          <a:ln/>
        </p:spPr>
        <p:txBody>
          <a:bodyPr wrap="square" lIns="0" tIns="0" rIns="0" bIns="0" rtlCol="0" anchor="t"/>
          <a:lstStyle/>
          <a:p>
            <a:pPr indent="0" marL="0">
              <a:buNone/>
            </a:pPr>
            <a:r>
              <a:rPr lang="en-US" sz="6400" b="1" dirty="0">
                <a:solidFill>
                  <a:srgbClr val="EEE9E3"/>
                </a:solidFill>
                <a:latin typeface="Arial" pitchFamily="34" charset="0"/>
                <a:ea typeface="Arial" pitchFamily="34" charset="-122"/>
                <a:cs typeface="Arial" pitchFamily="34" charset="-120"/>
              </a:rPr>
              <a:t>Claude Certified</a:t>
            </a:r>
            <a:endParaRPr lang="en-US" sz="6400" dirty="0"/>
          </a:p>
          <a:p>
            <a:pPr indent="0" marL="0">
              <a:buNone/>
            </a:pPr>
            <a:r>
              <a:rPr lang="en-US" sz="6400" b="1" dirty="0">
                <a:solidFill>
                  <a:srgbClr val="D97757"/>
                </a:solidFill>
                <a:latin typeface="Arial" pitchFamily="34" charset="0"/>
                <a:ea typeface="Arial" pitchFamily="34" charset="-122"/>
                <a:cs typeface="Arial" pitchFamily="34" charset="-120"/>
              </a:rPr>
              <a:t>Architect</a:t>
            </a:r>
            <a:endParaRPr lang="en-US" sz="6400" dirty="0"/>
          </a:p>
        </p:txBody>
      </p:sp>
      <p:sp>
        <p:nvSpPr>
          <p:cNvPr id="4" name="Text 2"/>
          <p:cNvSpPr txBox="1"/>
          <p:nvPr/>
        </p:nvSpPr>
        <p:spPr>
          <a:xfrm>
            <a:off x="548640" y="4663440"/>
            <a:ext cx="11094415" cy="457200"/>
          </a:xfrm>
          <a:prstGeom prst="rect">
            <a:avLst/>
          </a:prstGeom>
          <a:noFill/>
          <a:ln/>
        </p:spPr>
        <p:txBody>
          <a:bodyPr wrap="square" lIns="0" tIns="0" rIns="0" bIns="0" rtlCol="0" anchor="ctr"/>
          <a:lstStyle/>
          <a:p>
            <a:pPr indent="0" marL="0">
              <a:buNone/>
            </a:pPr>
            <a:r>
              <a:rPr lang="en-US" sz="2000" dirty="0">
                <a:solidFill>
                  <a:srgbClr val="A89C90"/>
                </a:solidFill>
                <a:latin typeface="Arial" pitchFamily="34" charset="0"/>
                <a:ea typeface="Arial" pitchFamily="34" charset="-122"/>
                <a:cs typeface="Arial" pitchFamily="34" charset="-120"/>
              </a:rPr>
              <a:t>Foundations (CCA-F): what it tests and how to pass</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THE EXAM</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What you're signing up for</a:t>
            </a:r>
            <a:endParaRPr lang="en-US" sz="3600" dirty="0"/>
          </a:p>
        </p:txBody>
      </p:sp>
      <p:sp>
        <p:nvSpPr>
          <p:cNvPr id="4" name="Shape 2"/>
          <p:cNvSpPr/>
          <p:nvPr/>
        </p:nvSpPr>
        <p:spPr>
          <a:xfrm>
            <a:off x="548640" y="1828800"/>
            <a:ext cx="2567864" cy="1737360"/>
          </a:xfrm>
          <a:prstGeom prst="roundRect">
            <a:avLst>
              <a:gd name="adj" fmla="val 6316"/>
            </a:avLst>
          </a:prstGeom>
          <a:solidFill>
            <a:srgbClr val="221E1A"/>
          </a:solidFill>
          <a:ln w="12700">
            <a:solidFill>
              <a:srgbClr val="3A342F"/>
            </a:solidFill>
            <a:prstDash val="solid"/>
          </a:ln>
        </p:spPr>
      </p:sp>
      <p:sp>
        <p:nvSpPr>
          <p:cNvPr id="5" name="Text 3"/>
          <p:cNvSpPr txBox="1"/>
          <p:nvPr/>
        </p:nvSpPr>
        <p:spPr>
          <a:xfrm>
            <a:off x="731520" y="1965960"/>
            <a:ext cx="2202104" cy="1463040"/>
          </a:xfrm>
          <a:prstGeom prst="rect">
            <a:avLst/>
          </a:prstGeom>
          <a:noFill/>
          <a:ln/>
        </p:spPr>
        <p:txBody>
          <a:bodyPr wrap="square" lIns="0" tIns="0" rIns="0" bIns="0" rtlCol="0" anchor="t"/>
          <a:lstStyle/>
          <a:p>
            <a:pPr indent="0" marL="0">
              <a:buNone/>
            </a:pPr>
            <a:r>
              <a:rPr lang="en-US" sz="4400" b="1" dirty="0">
                <a:solidFill>
                  <a:srgbClr val="D97757"/>
                </a:solidFill>
                <a:latin typeface="Arial" pitchFamily="34" charset="0"/>
                <a:ea typeface="Arial" pitchFamily="34" charset="-122"/>
                <a:cs typeface="Arial" pitchFamily="34" charset="-120"/>
              </a:rPr>
              <a:t>60</a:t>
            </a:r>
            <a:endParaRPr lang="en-US" sz="4400" dirty="0"/>
          </a:p>
          <a:p>
            <a:pPr indent="0" marL="0">
              <a:buNone/>
            </a:pPr>
            <a:r>
              <a:rPr lang="en-US" sz="1300" dirty="0">
                <a:solidFill>
                  <a:srgbClr val="A89C90"/>
                </a:solidFill>
                <a:latin typeface="Arial" pitchFamily="34" charset="0"/>
                <a:ea typeface="Arial" pitchFamily="34" charset="-122"/>
                <a:cs typeface="Arial" pitchFamily="34" charset="-120"/>
              </a:rPr>
              <a:t>multiple-choice questions, 1 correct of 4</a:t>
            </a:r>
            <a:endParaRPr lang="en-US" sz="4400" dirty="0"/>
          </a:p>
        </p:txBody>
      </p:sp>
      <p:sp>
        <p:nvSpPr>
          <p:cNvPr id="6" name="Shape 4"/>
          <p:cNvSpPr/>
          <p:nvPr/>
        </p:nvSpPr>
        <p:spPr>
          <a:xfrm>
            <a:off x="3390824" y="1828800"/>
            <a:ext cx="2567864" cy="1737360"/>
          </a:xfrm>
          <a:prstGeom prst="roundRect">
            <a:avLst>
              <a:gd name="adj" fmla="val 6316"/>
            </a:avLst>
          </a:prstGeom>
          <a:solidFill>
            <a:srgbClr val="221E1A"/>
          </a:solidFill>
          <a:ln w="12700">
            <a:solidFill>
              <a:srgbClr val="3A342F"/>
            </a:solidFill>
            <a:prstDash val="solid"/>
          </a:ln>
        </p:spPr>
      </p:sp>
      <p:sp>
        <p:nvSpPr>
          <p:cNvPr id="7" name="Text 5"/>
          <p:cNvSpPr txBox="1"/>
          <p:nvPr/>
        </p:nvSpPr>
        <p:spPr>
          <a:xfrm>
            <a:off x="3573704" y="1965960"/>
            <a:ext cx="2202104" cy="1463040"/>
          </a:xfrm>
          <a:prstGeom prst="rect">
            <a:avLst/>
          </a:prstGeom>
          <a:noFill/>
          <a:ln/>
        </p:spPr>
        <p:txBody>
          <a:bodyPr wrap="square" lIns="0" tIns="0" rIns="0" bIns="0" rtlCol="0" anchor="t"/>
          <a:lstStyle/>
          <a:p>
            <a:pPr indent="0" marL="0">
              <a:buNone/>
            </a:pPr>
            <a:r>
              <a:rPr lang="en-US" sz="4400" b="1" dirty="0">
                <a:solidFill>
                  <a:srgbClr val="D97757"/>
                </a:solidFill>
                <a:latin typeface="Arial" pitchFamily="34" charset="0"/>
                <a:ea typeface="Arial" pitchFamily="34" charset="-122"/>
                <a:cs typeface="Arial" pitchFamily="34" charset="-120"/>
              </a:rPr>
              <a:t>4/8</a:t>
            </a:r>
            <a:endParaRPr lang="en-US" sz="4400" dirty="0"/>
          </a:p>
          <a:p>
            <a:pPr indent="0" marL="0">
              <a:buNone/>
            </a:pPr>
            <a:r>
              <a:rPr lang="en-US" sz="1300" dirty="0">
                <a:solidFill>
                  <a:srgbClr val="A89C90"/>
                </a:solidFill>
                <a:latin typeface="Arial" pitchFamily="34" charset="0"/>
                <a:ea typeface="Arial" pitchFamily="34" charset="-122"/>
                <a:cs typeface="Arial" pitchFamily="34" charset="-120"/>
              </a:rPr>
              <a:t>scenarios drawn at random per sitting</a:t>
            </a:r>
            <a:endParaRPr lang="en-US" sz="4400" dirty="0"/>
          </a:p>
        </p:txBody>
      </p:sp>
      <p:sp>
        <p:nvSpPr>
          <p:cNvPr id="8" name="Shape 6"/>
          <p:cNvSpPr/>
          <p:nvPr/>
        </p:nvSpPr>
        <p:spPr>
          <a:xfrm>
            <a:off x="6233008" y="1828800"/>
            <a:ext cx="2567864" cy="1737360"/>
          </a:xfrm>
          <a:prstGeom prst="roundRect">
            <a:avLst>
              <a:gd name="adj" fmla="val 6316"/>
            </a:avLst>
          </a:prstGeom>
          <a:solidFill>
            <a:srgbClr val="2E211B"/>
          </a:solidFill>
          <a:ln w="12700">
            <a:solidFill>
              <a:srgbClr val="8A5240"/>
            </a:solidFill>
            <a:prstDash val="solid"/>
          </a:ln>
        </p:spPr>
      </p:sp>
      <p:sp>
        <p:nvSpPr>
          <p:cNvPr id="9" name="Text 7"/>
          <p:cNvSpPr txBox="1"/>
          <p:nvPr/>
        </p:nvSpPr>
        <p:spPr>
          <a:xfrm>
            <a:off x="6415888" y="1965960"/>
            <a:ext cx="2202104" cy="1463040"/>
          </a:xfrm>
          <a:prstGeom prst="rect">
            <a:avLst/>
          </a:prstGeom>
          <a:noFill/>
          <a:ln/>
        </p:spPr>
        <p:txBody>
          <a:bodyPr wrap="square" lIns="0" tIns="0" rIns="0" bIns="0" rtlCol="0" anchor="t"/>
          <a:lstStyle/>
          <a:p>
            <a:pPr indent="0" marL="0">
              <a:buNone/>
            </a:pPr>
            <a:r>
              <a:rPr lang="en-US" sz="4400" b="1" dirty="0">
                <a:solidFill>
                  <a:srgbClr val="D97757"/>
                </a:solidFill>
                <a:latin typeface="Arial" pitchFamily="34" charset="0"/>
                <a:ea typeface="Arial" pitchFamily="34" charset="-122"/>
                <a:cs typeface="Arial" pitchFamily="34" charset="-120"/>
              </a:rPr>
              <a:t>720</a:t>
            </a:r>
            <a:endParaRPr lang="en-US" sz="4400" dirty="0"/>
          </a:p>
          <a:p>
            <a:pPr indent="0" marL="0">
              <a:buNone/>
            </a:pPr>
            <a:r>
              <a:rPr lang="en-US" sz="1300" dirty="0">
                <a:solidFill>
                  <a:srgbClr val="A89C90"/>
                </a:solidFill>
                <a:latin typeface="Arial" pitchFamily="34" charset="0"/>
                <a:ea typeface="Arial" pitchFamily="34" charset="-122"/>
                <a:cs typeface="Arial" pitchFamily="34" charset="-120"/>
              </a:rPr>
              <a:t>pass mark on a 100–1000 scale</a:t>
            </a:r>
            <a:endParaRPr lang="en-US" sz="4400" dirty="0"/>
          </a:p>
        </p:txBody>
      </p:sp>
      <p:sp>
        <p:nvSpPr>
          <p:cNvPr id="10" name="Shape 8"/>
          <p:cNvSpPr/>
          <p:nvPr/>
        </p:nvSpPr>
        <p:spPr>
          <a:xfrm>
            <a:off x="9075191" y="1828800"/>
            <a:ext cx="2567864" cy="1737360"/>
          </a:xfrm>
          <a:prstGeom prst="roundRect">
            <a:avLst>
              <a:gd name="adj" fmla="val 6316"/>
            </a:avLst>
          </a:prstGeom>
          <a:solidFill>
            <a:srgbClr val="221E1A"/>
          </a:solidFill>
          <a:ln w="12700">
            <a:solidFill>
              <a:srgbClr val="3A342F"/>
            </a:solidFill>
            <a:prstDash val="solid"/>
          </a:ln>
        </p:spPr>
      </p:sp>
      <p:sp>
        <p:nvSpPr>
          <p:cNvPr id="11" name="Text 9"/>
          <p:cNvSpPr txBox="1"/>
          <p:nvPr/>
        </p:nvSpPr>
        <p:spPr>
          <a:xfrm>
            <a:off x="9258071" y="1965960"/>
            <a:ext cx="2202104" cy="1463040"/>
          </a:xfrm>
          <a:prstGeom prst="rect">
            <a:avLst/>
          </a:prstGeom>
          <a:noFill/>
          <a:ln/>
        </p:spPr>
        <p:txBody>
          <a:bodyPr wrap="square" lIns="0" tIns="0" rIns="0" bIns="0" rtlCol="0" anchor="t"/>
          <a:lstStyle/>
          <a:p>
            <a:pPr indent="0" marL="0">
              <a:buNone/>
            </a:pPr>
            <a:r>
              <a:rPr lang="en-US" sz="4400" b="1" dirty="0">
                <a:solidFill>
                  <a:srgbClr val="D97757"/>
                </a:solidFill>
                <a:latin typeface="Arial" pitchFamily="34" charset="0"/>
                <a:ea typeface="Arial" pitchFamily="34" charset="-122"/>
                <a:cs typeface="Arial" pitchFamily="34" charset="-120"/>
              </a:rPr>
              <a:t>0</a:t>
            </a:r>
            <a:endParaRPr lang="en-US" sz="4400" dirty="0"/>
          </a:p>
          <a:p>
            <a:pPr indent="0" marL="0">
              <a:buNone/>
            </a:pPr>
            <a:r>
              <a:rPr lang="en-US" sz="1300" dirty="0">
                <a:solidFill>
                  <a:srgbClr val="A89C90"/>
                </a:solidFill>
                <a:latin typeface="Arial" pitchFamily="34" charset="0"/>
                <a:ea typeface="Arial" pitchFamily="34" charset="-122"/>
                <a:cs typeface="Arial" pitchFamily="34" charset="-120"/>
              </a:rPr>
              <a:t>guessing penalty, so answer everything</a:t>
            </a:r>
            <a:endParaRPr lang="en-US" sz="4400" dirty="0"/>
          </a:p>
        </p:txBody>
      </p:sp>
      <p:sp>
        <p:nvSpPr>
          <p:cNvPr id="12" name="Text 10"/>
          <p:cNvSpPr txBox="1"/>
          <p:nvPr/>
        </p:nvSpPr>
        <p:spPr>
          <a:xfrm>
            <a:off x="548640" y="3977640"/>
            <a:ext cx="11094415" cy="2011680"/>
          </a:xfrm>
          <a:prstGeom prst="rect">
            <a:avLst/>
          </a:prstGeom>
          <a:noFill/>
          <a:ln/>
        </p:spPr>
        <p:txBody>
          <a:bodyPr wrap="square" lIns="0" tIns="0" rIns="0" bIns="0" rtlCol="0" anchor="t"/>
          <a:lstStyle/>
          <a:p>
            <a:pPr marL="342900" indent="-342900">
              <a:spcAft>
                <a:spcPts val="1200"/>
              </a:spcAft>
              <a:buSzPct val="100000"/>
              <a:buChar char="›"/>
            </a:pPr>
            <a:r>
              <a:rPr lang="en-US" sz="1800" dirty="0">
                <a:solidFill>
                  <a:srgbClr val="EEE9E3"/>
                </a:solidFill>
                <a:latin typeface="Arial" pitchFamily="34" charset="0"/>
                <a:ea typeface="Arial" pitchFamily="34" charset="-122"/>
                <a:cs typeface="Arial" pitchFamily="34" charset="-120"/>
              </a:rPr>
              <a:t>Every question is </a:t>
            </a:r>
            <a:pPr indent="0" marL="0">
              <a:buNone/>
            </a:pPr>
            <a:r>
              <a:rPr lang="en-US" sz="1800" b="1" dirty="0">
                <a:solidFill>
                  <a:srgbClr val="EEE9E3"/>
                </a:solidFill>
                <a:latin typeface="Arial" pitchFamily="34" charset="0"/>
                <a:ea typeface="Arial" pitchFamily="34" charset="-122"/>
                <a:cs typeface="Arial" pitchFamily="34" charset="-120"/>
              </a:rPr>
              <a:t>scenario-based</a:t>
            </a:r>
            <a:pPr indent="0" marL="0">
              <a:buNone/>
            </a:pPr>
            <a:r>
              <a:rPr lang="en-US" sz="1800" dirty="0">
                <a:solidFill>
                  <a:srgbClr val="EEE9E3"/>
                </a:solidFill>
                <a:latin typeface="Arial" pitchFamily="34" charset="0"/>
                <a:ea typeface="Arial" pitchFamily="34" charset="-122"/>
                <a:cs typeface="Arial" pitchFamily="34" charset="-120"/>
              </a:rPr>
              <a:t>: "you're building X, and Y goes wrong. What's the best fix?"</a:t>
            </a:r>
            <a:endParaRPr lang="en-US" sz="1800" dirty="0"/>
          </a:p>
          <a:p>
            <a:pPr marL="342900" indent="-342900">
              <a:spcAft>
                <a:spcPts val="1200"/>
              </a:spcAft>
              <a:buSzPct val="100000"/>
              <a:buChar char="›"/>
            </a:pPr>
            <a:r>
              <a:rPr lang="en-US" sz="1800" dirty="0">
                <a:solidFill>
                  <a:srgbClr val="EEE9E3"/>
                </a:solidFill>
                <a:latin typeface="Arial" pitchFamily="34" charset="0"/>
                <a:ea typeface="Arial" pitchFamily="34" charset="-122"/>
                <a:cs typeface="Arial" pitchFamily="34" charset="-120"/>
              </a:rPr>
              <a:t>It covers </a:t>
            </a:r>
            <a:pPr indent="0" marL="0">
              <a:buNone/>
            </a:pPr>
            <a:r>
              <a:rPr lang="en-US" sz="1800" b="1" dirty="0">
                <a:solidFill>
                  <a:srgbClr val="EEE9E3"/>
                </a:solidFill>
                <a:latin typeface="Arial" pitchFamily="34" charset="0"/>
                <a:ea typeface="Arial" pitchFamily="34" charset="-122"/>
                <a:cs typeface="Arial" pitchFamily="34" charset="-120"/>
              </a:rPr>
              <a:t>Claude API, Claude Agent SDK, Claude Code and MCP</a:t>
            </a:r>
            <a:endParaRPr lang="en-US" sz="1800" dirty="0"/>
          </a:p>
          <a:p>
            <a:pPr marL="342900" indent="-342900">
              <a:spcAft>
                <a:spcPts val="1200"/>
              </a:spcAft>
              <a:buSzPct val="100000"/>
              <a:buChar char="›"/>
            </a:pPr>
            <a:r>
              <a:rPr lang="en-US" sz="1800" dirty="0">
                <a:solidFill>
                  <a:srgbClr val="EEE9E3"/>
                </a:solidFill>
                <a:latin typeface="Arial" pitchFamily="34" charset="0"/>
                <a:ea typeface="Arial" pitchFamily="34" charset="-122"/>
                <a:cs typeface="Arial" pitchFamily="34" charset="-120"/>
              </a:rPr>
              <a:t>It tests </a:t>
            </a:r>
            <a:pPr indent="0" marL="0">
              <a:buNone/>
            </a:pPr>
            <a:r>
              <a:rPr lang="en-US" sz="1800" b="1" dirty="0">
                <a:solidFill>
                  <a:srgbClr val="EEE9E3"/>
                </a:solidFill>
                <a:latin typeface="Arial" pitchFamily="34" charset="0"/>
                <a:ea typeface="Arial" pitchFamily="34" charset="-122"/>
                <a:cs typeface="Arial" pitchFamily="34" charset="-120"/>
              </a:rPr>
              <a:t>architecture judgement</a:t>
            </a:r>
            <a:pPr indent="0" marL="0">
              <a:buNone/>
            </a:pPr>
            <a:r>
              <a:rPr lang="en-US" sz="1800" dirty="0">
                <a:solidFill>
                  <a:srgbClr val="EEE9E3"/>
                </a:solidFill>
                <a:latin typeface="Arial" pitchFamily="34" charset="0"/>
                <a:ea typeface="Arial" pitchFamily="34" charset="-122"/>
                <a:cs typeface="Arial" pitchFamily="34" charset="-120"/>
              </a:rPr>
              <a:t> more than memorised API trivia</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THE FIVE DOMAINS</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Where the points are</a:t>
            </a:r>
            <a:endParaRPr lang="en-US" sz="3600" dirty="0"/>
          </a:p>
        </p:txBody>
      </p:sp>
      <p:graphicFrame>
        <p:nvGraphicFramePr>
          <p:cNvPr id="4" name="Chart 0" descr=""/>
          <p:cNvGraphicFramePr/>
          <p:nvPr/>
        </p:nvGraphicFramePr>
        <p:xfrm>
          <a:off x="548640" y="1737360"/>
          <a:ext cx="11094415" cy="356616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548640" y="5532120"/>
            <a:ext cx="11094415" cy="548640"/>
          </a:xfrm>
          <a:prstGeom prst="roundRect">
            <a:avLst>
              <a:gd name="adj" fmla="val 20000"/>
            </a:avLst>
          </a:prstGeom>
          <a:solidFill>
            <a:srgbClr val="2E211B"/>
          </a:solidFill>
          <a:ln w="12700">
            <a:solidFill>
              <a:srgbClr val="8A5240"/>
            </a:solidFill>
            <a:prstDash val="solid"/>
          </a:ln>
        </p:spPr>
      </p:sp>
      <p:sp>
        <p:nvSpPr>
          <p:cNvPr id="6" name="Text 3"/>
          <p:cNvSpPr txBox="1"/>
          <p:nvPr/>
        </p:nvSpPr>
        <p:spPr>
          <a:xfrm>
            <a:off x="777240" y="5532120"/>
            <a:ext cx="10637215" cy="548640"/>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Agents make up more than a quarter of the exam, which is why the next talk is about building one.</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THE EIGHT SCENARIOS</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You'll see four of these</a:t>
            </a:r>
            <a:endParaRPr lang="en-US" sz="3600" dirty="0"/>
          </a:p>
        </p:txBody>
      </p:sp>
      <p:sp>
        <p:nvSpPr>
          <p:cNvPr id="4" name="Shape 2"/>
          <p:cNvSpPr/>
          <p:nvPr/>
        </p:nvSpPr>
        <p:spPr>
          <a:xfrm>
            <a:off x="548640" y="1828800"/>
            <a:ext cx="2567864" cy="1965960"/>
          </a:xfrm>
          <a:prstGeom prst="roundRect">
            <a:avLst>
              <a:gd name="adj" fmla="val 5581"/>
            </a:avLst>
          </a:prstGeom>
          <a:solidFill>
            <a:srgbClr val="221E1A"/>
          </a:solidFill>
          <a:ln w="12700">
            <a:solidFill>
              <a:srgbClr val="3A342F"/>
            </a:solidFill>
            <a:prstDash val="solid"/>
          </a:ln>
        </p:spPr>
      </p:sp>
      <p:sp>
        <p:nvSpPr>
          <p:cNvPr id="5" name="Text 3"/>
          <p:cNvSpPr txBox="1"/>
          <p:nvPr/>
        </p:nvSpPr>
        <p:spPr>
          <a:xfrm>
            <a:off x="731520" y="1965960"/>
            <a:ext cx="2202104" cy="16916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Customer Support Agent</a:t>
            </a:r>
            <a:endParaRPr lang="en-US" sz="1500" dirty="0"/>
          </a:p>
          <a:p>
            <a:pPr indent="0" marL="0">
              <a:buNone/>
            </a:pPr>
            <a:r>
              <a:rPr lang="en-US" sz="1300" dirty="0">
                <a:solidFill>
                  <a:srgbClr val="E8C8B0"/>
                </a:solidFill>
                <a:latin typeface="Consolas" pitchFamily="34" charset="0"/>
                <a:ea typeface="Consolas" pitchFamily="34" charset="-122"/>
                <a:cs typeface="Consolas" pitchFamily="34" charset="-120"/>
              </a:rPr>
              <a:t>get_customer</a:t>
            </a:r>
            <a:pPr indent="0" marL="0">
              <a:buNone/>
            </a:pPr>
            <a:r>
              <a:rPr lang="en-US" sz="1300" dirty="0">
                <a:solidFill>
                  <a:srgbClr val="A89C90"/>
                </a:solidFill>
                <a:latin typeface="Arial" pitchFamily="34" charset="0"/>
                <a:ea typeface="Arial" pitchFamily="34" charset="-122"/>
                <a:cs typeface="Arial" pitchFamily="34" charset="-120"/>
              </a:rPr>
              <a:t>, </a:t>
            </a:r>
            <a:pPr indent="0" marL="0">
              <a:buNone/>
            </a:pPr>
            <a:r>
              <a:rPr lang="en-US" sz="1300" dirty="0">
                <a:solidFill>
                  <a:srgbClr val="E8C8B0"/>
                </a:solidFill>
                <a:latin typeface="Consolas" pitchFamily="34" charset="0"/>
                <a:ea typeface="Consolas" pitchFamily="34" charset="-122"/>
                <a:cs typeface="Consolas" pitchFamily="34" charset="-120"/>
              </a:rPr>
              <a:t>lookup_order</a:t>
            </a:r>
            <a:pPr indent="0" marL="0">
              <a:buNone/>
            </a:pPr>
            <a:r>
              <a:rPr lang="en-US" sz="1300" dirty="0">
                <a:solidFill>
                  <a:srgbClr val="A89C90"/>
                </a:solidFill>
                <a:latin typeface="Arial" pitchFamily="34" charset="0"/>
                <a:ea typeface="Arial" pitchFamily="34" charset="-122"/>
                <a:cs typeface="Arial" pitchFamily="34" charset="-120"/>
              </a:rPr>
              <a:t>, </a:t>
            </a:r>
            <a:pPr indent="0" marL="0">
              <a:buNone/>
            </a:pPr>
            <a:r>
              <a:rPr lang="en-US" sz="1300" dirty="0">
                <a:solidFill>
                  <a:srgbClr val="E8C8B0"/>
                </a:solidFill>
                <a:latin typeface="Consolas" pitchFamily="34" charset="0"/>
                <a:ea typeface="Consolas" pitchFamily="34" charset="-122"/>
                <a:cs typeface="Consolas" pitchFamily="34" charset="-120"/>
              </a:rPr>
              <a:t>process_refund</a:t>
            </a:r>
            <a:pPr indent="0" marL="0">
              <a:buNone/>
            </a:pPr>
            <a:r>
              <a:rPr lang="en-US" sz="1300" dirty="0">
                <a:solidFill>
                  <a:srgbClr val="A89C90"/>
                </a:solidFill>
                <a:latin typeface="Arial" pitchFamily="34" charset="0"/>
                <a:ea typeface="Arial" pitchFamily="34" charset="-122"/>
                <a:cs typeface="Arial" pitchFamily="34" charset="-120"/>
              </a:rPr>
              <a:t>, </a:t>
            </a:r>
            <a:pPr indent="0" marL="0">
              <a:buNone/>
            </a:pPr>
            <a:r>
              <a:rPr lang="en-US" sz="1300" dirty="0">
                <a:solidFill>
                  <a:srgbClr val="E8C8B0"/>
                </a:solidFill>
                <a:latin typeface="Consolas" pitchFamily="34" charset="0"/>
                <a:ea typeface="Consolas" pitchFamily="34" charset="-122"/>
                <a:cs typeface="Consolas" pitchFamily="34" charset="-120"/>
              </a:rPr>
              <a:t>escalate_to_human</a:t>
            </a:r>
            <a:endParaRPr lang="en-US" sz="1500" dirty="0"/>
          </a:p>
        </p:txBody>
      </p:sp>
      <p:sp>
        <p:nvSpPr>
          <p:cNvPr id="6" name="Shape 4"/>
          <p:cNvSpPr/>
          <p:nvPr/>
        </p:nvSpPr>
        <p:spPr>
          <a:xfrm>
            <a:off x="3390824" y="1828800"/>
            <a:ext cx="2567864" cy="1965960"/>
          </a:xfrm>
          <a:prstGeom prst="roundRect">
            <a:avLst>
              <a:gd name="adj" fmla="val 5581"/>
            </a:avLst>
          </a:prstGeom>
          <a:solidFill>
            <a:srgbClr val="221E1A"/>
          </a:solidFill>
          <a:ln w="12700">
            <a:solidFill>
              <a:srgbClr val="3A342F"/>
            </a:solidFill>
            <a:prstDash val="solid"/>
          </a:ln>
        </p:spPr>
      </p:sp>
      <p:sp>
        <p:nvSpPr>
          <p:cNvPr id="7" name="Text 5"/>
          <p:cNvSpPr txBox="1"/>
          <p:nvPr/>
        </p:nvSpPr>
        <p:spPr>
          <a:xfrm>
            <a:off x="3573704" y="1965960"/>
            <a:ext cx="2202104" cy="16916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Code Generation with Claude Code</a:t>
            </a:r>
            <a:endParaRPr lang="en-US" sz="1500" dirty="0"/>
          </a:p>
          <a:p>
            <a:pPr indent="0" marL="0">
              <a:buNone/>
            </a:pPr>
            <a:r>
              <a:rPr lang="en-US" sz="1300" dirty="0">
                <a:solidFill>
                  <a:srgbClr val="A89C90"/>
                </a:solidFill>
                <a:latin typeface="Arial" pitchFamily="34" charset="0"/>
                <a:ea typeface="Arial" pitchFamily="34" charset="-122"/>
                <a:cs typeface="Arial" pitchFamily="34" charset="-120"/>
              </a:rPr>
              <a:t>CLAUDE.md, plan mode, hooks</a:t>
            </a:r>
            <a:endParaRPr lang="en-US" sz="1500" dirty="0"/>
          </a:p>
        </p:txBody>
      </p:sp>
      <p:sp>
        <p:nvSpPr>
          <p:cNvPr id="8" name="Shape 6"/>
          <p:cNvSpPr/>
          <p:nvPr/>
        </p:nvSpPr>
        <p:spPr>
          <a:xfrm>
            <a:off x="6233008" y="1828800"/>
            <a:ext cx="2567864" cy="1965960"/>
          </a:xfrm>
          <a:prstGeom prst="roundRect">
            <a:avLst>
              <a:gd name="adj" fmla="val 5581"/>
            </a:avLst>
          </a:prstGeom>
          <a:solidFill>
            <a:srgbClr val="221E1A"/>
          </a:solidFill>
          <a:ln w="12700">
            <a:solidFill>
              <a:srgbClr val="3A342F"/>
            </a:solidFill>
            <a:prstDash val="solid"/>
          </a:ln>
        </p:spPr>
      </p:sp>
      <p:sp>
        <p:nvSpPr>
          <p:cNvPr id="9" name="Text 7"/>
          <p:cNvSpPr txBox="1"/>
          <p:nvPr/>
        </p:nvSpPr>
        <p:spPr>
          <a:xfrm>
            <a:off x="6415888" y="1965960"/>
            <a:ext cx="2202104" cy="16916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Multi-Agent Research</a:t>
            </a:r>
            <a:endParaRPr lang="en-US" sz="1500" dirty="0"/>
          </a:p>
          <a:p>
            <a:pPr indent="0" marL="0">
              <a:buNone/>
            </a:pPr>
            <a:r>
              <a:rPr lang="en-US" sz="1300" dirty="0">
                <a:solidFill>
                  <a:srgbClr val="A89C90"/>
                </a:solidFill>
                <a:latin typeface="Arial" pitchFamily="34" charset="0"/>
                <a:ea typeface="Arial" pitchFamily="34" charset="-122"/>
                <a:cs typeface="Arial" pitchFamily="34" charset="-120"/>
              </a:rPr>
              <a:t>Coordinator → subagents → cited report</a:t>
            </a:r>
            <a:endParaRPr lang="en-US" sz="1500" dirty="0"/>
          </a:p>
        </p:txBody>
      </p:sp>
      <p:sp>
        <p:nvSpPr>
          <p:cNvPr id="10" name="Shape 8"/>
          <p:cNvSpPr/>
          <p:nvPr/>
        </p:nvSpPr>
        <p:spPr>
          <a:xfrm>
            <a:off x="9075191" y="1828800"/>
            <a:ext cx="2567864" cy="1965960"/>
          </a:xfrm>
          <a:prstGeom prst="roundRect">
            <a:avLst>
              <a:gd name="adj" fmla="val 5581"/>
            </a:avLst>
          </a:prstGeom>
          <a:solidFill>
            <a:srgbClr val="221E1A"/>
          </a:solidFill>
          <a:ln w="12700">
            <a:solidFill>
              <a:srgbClr val="3A342F"/>
            </a:solidFill>
            <a:prstDash val="solid"/>
          </a:ln>
        </p:spPr>
      </p:sp>
      <p:sp>
        <p:nvSpPr>
          <p:cNvPr id="11" name="Text 9"/>
          <p:cNvSpPr txBox="1"/>
          <p:nvPr/>
        </p:nvSpPr>
        <p:spPr>
          <a:xfrm>
            <a:off x="9258071" y="1965960"/>
            <a:ext cx="2202104" cy="16916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Developer Productivity Tools</a:t>
            </a:r>
            <a:endParaRPr lang="en-US" sz="1500" dirty="0"/>
          </a:p>
          <a:p>
            <a:pPr indent="0" marL="0">
              <a:buNone/>
            </a:pPr>
            <a:r>
              <a:rPr lang="en-US" sz="1300" dirty="0">
                <a:solidFill>
                  <a:srgbClr val="A89C90"/>
                </a:solidFill>
                <a:latin typeface="Arial" pitchFamily="34" charset="0"/>
                <a:ea typeface="Arial" pitchFamily="34" charset="-122"/>
                <a:cs typeface="Arial" pitchFamily="34" charset="-120"/>
              </a:rPr>
              <a:t>Built-in tools vs MCP servers</a:t>
            </a:r>
            <a:endParaRPr lang="en-US" sz="1500" dirty="0"/>
          </a:p>
        </p:txBody>
      </p:sp>
      <p:sp>
        <p:nvSpPr>
          <p:cNvPr id="12" name="Shape 10"/>
          <p:cNvSpPr/>
          <p:nvPr/>
        </p:nvSpPr>
        <p:spPr>
          <a:xfrm>
            <a:off x="548640" y="4069080"/>
            <a:ext cx="2567864" cy="1965960"/>
          </a:xfrm>
          <a:prstGeom prst="roundRect">
            <a:avLst>
              <a:gd name="adj" fmla="val 5581"/>
            </a:avLst>
          </a:prstGeom>
          <a:solidFill>
            <a:srgbClr val="221E1A"/>
          </a:solidFill>
          <a:ln w="12700">
            <a:solidFill>
              <a:srgbClr val="3A342F"/>
            </a:solidFill>
            <a:prstDash val="solid"/>
          </a:ln>
        </p:spPr>
      </p:sp>
      <p:sp>
        <p:nvSpPr>
          <p:cNvPr id="13" name="Text 11"/>
          <p:cNvSpPr txBox="1"/>
          <p:nvPr/>
        </p:nvSpPr>
        <p:spPr>
          <a:xfrm>
            <a:off x="731520" y="4206240"/>
            <a:ext cx="2202104" cy="16916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Claude Code for CI</a:t>
            </a:r>
            <a:endParaRPr lang="en-US" sz="1500" dirty="0"/>
          </a:p>
          <a:p>
            <a:pPr indent="0" marL="0">
              <a:buNone/>
            </a:pPr>
            <a:r>
              <a:rPr lang="en-US" sz="1300" dirty="0">
                <a:solidFill>
                  <a:srgbClr val="A89C90"/>
                </a:solidFill>
                <a:latin typeface="Arial" pitchFamily="34" charset="0"/>
                <a:ea typeface="Arial" pitchFamily="34" charset="-122"/>
                <a:cs typeface="Arial" pitchFamily="34" charset="-120"/>
              </a:rPr>
              <a:t>Headless </a:t>
            </a:r>
            <a:pPr indent="0" marL="0">
              <a:buNone/>
            </a:pPr>
            <a:r>
              <a:rPr lang="en-US" sz="1300" dirty="0">
                <a:solidFill>
                  <a:srgbClr val="E8C8B0"/>
                </a:solidFill>
                <a:latin typeface="Consolas" pitchFamily="34" charset="0"/>
                <a:ea typeface="Consolas" pitchFamily="34" charset="-122"/>
                <a:cs typeface="Consolas" pitchFamily="34" charset="-120"/>
              </a:rPr>
              <a:t>claude -p</a:t>
            </a:r>
            <a:pPr indent="0" marL="0">
              <a:buNone/>
            </a:pPr>
            <a:r>
              <a:rPr lang="en-US" sz="1300" dirty="0">
                <a:solidFill>
                  <a:srgbClr val="A89C90"/>
                </a:solidFill>
                <a:latin typeface="Arial" pitchFamily="34" charset="0"/>
                <a:ea typeface="Arial" pitchFamily="34" charset="-122"/>
                <a:cs typeface="Arial" pitchFamily="34" charset="-120"/>
              </a:rPr>
              <a:t>, few false positives</a:t>
            </a:r>
            <a:endParaRPr lang="en-US" sz="1500" dirty="0"/>
          </a:p>
        </p:txBody>
      </p:sp>
      <p:sp>
        <p:nvSpPr>
          <p:cNvPr id="14" name="Shape 12"/>
          <p:cNvSpPr/>
          <p:nvPr/>
        </p:nvSpPr>
        <p:spPr>
          <a:xfrm>
            <a:off x="3390824" y="4069080"/>
            <a:ext cx="2567864" cy="1965960"/>
          </a:xfrm>
          <a:prstGeom prst="roundRect">
            <a:avLst>
              <a:gd name="adj" fmla="val 5581"/>
            </a:avLst>
          </a:prstGeom>
          <a:solidFill>
            <a:srgbClr val="221E1A"/>
          </a:solidFill>
          <a:ln w="12700">
            <a:solidFill>
              <a:srgbClr val="3A342F"/>
            </a:solidFill>
            <a:prstDash val="solid"/>
          </a:ln>
        </p:spPr>
      </p:sp>
      <p:sp>
        <p:nvSpPr>
          <p:cNvPr id="15" name="Text 13"/>
          <p:cNvSpPr txBox="1"/>
          <p:nvPr/>
        </p:nvSpPr>
        <p:spPr>
          <a:xfrm>
            <a:off x="3573704" y="4206240"/>
            <a:ext cx="2202104" cy="16916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Structured Data Extraction</a:t>
            </a:r>
            <a:endParaRPr lang="en-US" sz="1500" dirty="0"/>
          </a:p>
          <a:p>
            <a:pPr indent="0" marL="0">
              <a:buNone/>
            </a:pPr>
            <a:r>
              <a:rPr lang="en-US" sz="1300" dirty="0">
                <a:solidFill>
                  <a:srgbClr val="A89C90"/>
                </a:solidFill>
                <a:latin typeface="Arial" pitchFamily="34" charset="0"/>
                <a:ea typeface="Arial" pitchFamily="34" charset="-122"/>
                <a:cs typeface="Arial" pitchFamily="34" charset="-120"/>
              </a:rPr>
              <a:t>Schemas, validation, few-shot</a:t>
            </a:r>
            <a:endParaRPr lang="en-US" sz="1500" dirty="0"/>
          </a:p>
        </p:txBody>
      </p:sp>
      <p:sp>
        <p:nvSpPr>
          <p:cNvPr id="16" name="Shape 14"/>
          <p:cNvSpPr/>
          <p:nvPr/>
        </p:nvSpPr>
        <p:spPr>
          <a:xfrm>
            <a:off x="6233008" y="4069080"/>
            <a:ext cx="2567864" cy="1965960"/>
          </a:xfrm>
          <a:prstGeom prst="roundRect">
            <a:avLst>
              <a:gd name="adj" fmla="val 5581"/>
            </a:avLst>
          </a:prstGeom>
          <a:solidFill>
            <a:srgbClr val="221E1A"/>
          </a:solidFill>
          <a:ln w="12700">
            <a:solidFill>
              <a:srgbClr val="3A342F"/>
            </a:solidFill>
            <a:prstDash val="solid"/>
          </a:ln>
        </p:spPr>
      </p:sp>
      <p:sp>
        <p:nvSpPr>
          <p:cNvPr id="17" name="Text 15"/>
          <p:cNvSpPr txBox="1"/>
          <p:nvPr/>
        </p:nvSpPr>
        <p:spPr>
          <a:xfrm>
            <a:off x="6415888" y="4206240"/>
            <a:ext cx="2202104" cy="16916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Conversational AI Patterns</a:t>
            </a:r>
            <a:endParaRPr lang="en-US" sz="1500" dirty="0"/>
          </a:p>
          <a:p>
            <a:pPr indent="0" marL="0">
              <a:buNone/>
            </a:pPr>
            <a:r>
              <a:rPr lang="en-US" sz="1300" dirty="0">
                <a:solidFill>
                  <a:srgbClr val="A89C90"/>
                </a:solidFill>
                <a:latin typeface="Arial" pitchFamily="34" charset="0"/>
                <a:ea typeface="Arial" pitchFamily="34" charset="-122"/>
                <a:cs typeface="Arial" pitchFamily="34" charset="-120"/>
              </a:rPr>
              <a:t>Stateless model, history, system prompt</a:t>
            </a:r>
            <a:endParaRPr lang="en-US" sz="1500" dirty="0"/>
          </a:p>
        </p:txBody>
      </p:sp>
      <p:sp>
        <p:nvSpPr>
          <p:cNvPr id="18" name="Shape 16"/>
          <p:cNvSpPr/>
          <p:nvPr/>
        </p:nvSpPr>
        <p:spPr>
          <a:xfrm>
            <a:off x="9075191" y="4069080"/>
            <a:ext cx="2567864" cy="1965960"/>
          </a:xfrm>
          <a:prstGeom prst="roundRect">
            <a:avLst>
              <a:gd name="adj" fmla="val 5581"/>
            </a:avLst>
          </a:prstGeom>
          <a:solidFill>
            <a:srgbClr val="221E1A"/>
          </a:solidFill>
          <a:ln w="12700">
            <a:solidFill>
              <a:srgbClr val="3A342F"/>
            </a:solidFill>
            <a:prstDash val="solid"/>
          </a:ln>
        </p:spPr>
      </p:sp>
      <p:sp>
        <p:nvSpPr>
          <p:cNvPr id="19" name="Text 17"/>
          <p:cNvSpPr txBox="1"/>
          <p:nvPr/>
        </p:nvSpPr>
        <p:spPr>
          <a:xfrm>
            <a:off x="9258071" y="4206240"/>
            <a:ext cx="2202104" cy="16916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Agentic AI Tools</a:t>
            </a:r>
            <a:endParaRPr lang="en-US" sz="1500" dirty="0"/>
          </a:p>
          <a:p>
            <a:pPr indent="0" marL="0">
              <a:buNone/>
            </a:pPr>
            <a:r>
              <a:rPr lang="en-US" sz="1300" dirty="0">
                <a:solidFill>
                  <a:srgbClr val="A89C90"/>
                </a:solidFill>
                <a:latin typeface="Arial" pitchFamily="34" charset="0"/>
                <a:ea typeface="Arial" pitchFamily="34" charset="-122"/>
                <a:cs typeface="Arial" pitchFamily="34" charset="-120"/>
              </a:rPr>
              <a:t>Tool definitions, </a:t>
            </a:r>
            <a:pPr indent="0" marL="0">
              <a:buNone/>
            </a:pPr>
            <a:r>
              <a:rPr lang="en-US" sz="1300" dirty="0">
                <a:solidFill>
                  <a:srgbClr val="E8C8B0"/>
                </a:solidFill>
                <a:latin typeface="Consolas" pitchFamily="34" charset="0"/>
                <a:ea typeface="Consolas" pitchFamily="34" charset="-122"/>
                <a:cs typeface="Consolas" pitchFamily="34" charset="-120"/>
              </a:rPr>
              <a:t>tool_choice</a:t>
            </a:r>
            <a:pPr indent="0" marL="0">
              <a:buNone/>
            </a:pPr>
            <a:r>
              <a:rPr lang="en-US" sz="1300" dirty="0">
                <a:solidFill>
                  <a:srgbClr val="A89C90"/>
                </a:solidFill>
                <a:latin typeface="Arial" pitchFamily="34" charset="0"/>
                <a:ea typeface="Arial" pitchFamily="34" charset="-122"/>
                <a:cs typeface="Arial" pitchFamily="34" charset="-120"/>
              </a:rPr>
              <a:t>, loops</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THINK LIKE THE EXAMINER</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Fix it at the </a:t>
            </a:r>
            <a:pPr indent="0" marL="0">
              <a:buNone/>
            </a:pPr>
            <a:r>
              <a:rPr lang="en-US" sz="3600" b="1" dirty="0">
                <a:solidFill>
                  <a:srgbClr val="D97757"/>
                </a:solidFill>
                <a:latin typeface="Arial" pitchFamily="34" charset="0"/>
                <a:ea typeface="Arial" pitchFamily="34" charset="-122"/>
                <a:cs typeface="Arial" pitchFamily="34" charset="-120"/>
              </a:rPr>
              <a:t>right layer</a:t>
            </a:r>
            <a:endParaRPr lang="en-US" sz="36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4415" cy="914400"/>
        </p:xfrm>
        <a:graphic>
          <a:graphicData uri="http://schemas.openxmlformats.org/drawingml/2006/table">
            <a:tbl>
              <a:tblPr/>
              <a:tblGrid>
                <a:gridCol w="3657600"/>
                <a:gridCol w="3108960"/>
                <a:gridCol w="4327855"/>
              </a:tblGrid>
              <a:tr h="566928">
                <a:tc>
                  <a:txBody>
                    <a:bodyPr/>
                    <a:lstStyle/>
                    <a:p>
                      <a:pPr indent="0" marL="0">
                        <a:buNone/>
                      </a:pPr>
                      <a:r>
                        <a:rPr lang="en-US" sz="1500" b="1" dirty="0">
                          <a:solidFill>
                            <a:srgbClr val="D97757"/>
                          </a:solidFill>
                          <a:latin typeface="Arial" pitchFamily="34" charset="0"/>
                          <a:ea typeface="Arial" pitchFamily="34" charset="-122"/>
                          <a:cs typeface="Arial" pitchFamily="34" charset="-120"/>
                        </a:rPr>
                        <a:t>Smell in the question</a:t>
                      </a:r>
                      <a:endParaRPr lang="en-US" sz="15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500" b="1" dirty="0">
                          <a:solidFill>
                            <a:srgbClr val="D97757"/>
                          </a:solidFill>
                          <a:latin typeface="Arial" pitchFamily="34" charset="0"/>
                          <a:ea typeface="Arial" pitchFamily="34" charset="-122"/>
                          <a:cs typeface="Arial" pitchFamily="34" charset="-120"/>
                        </a:rPr>
                        <a:t>Tempting wrong answer</a:t>
                      </a:r>
                      <a:endParaRPr lang="en-US" sz="15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500" b="1" dirty="0">
                          <a:solidFill>
                            <a:srgbClr val="D97757"/>
                          </a:solidFill>
                          <a:latin typeface="Arial" pitchFamily="34" charset="0"/>
                          <a:ea typeface="Arial" pitchFamily="34" charset="-122"/>
                          <a:cs typeface="Arial" pitchFamily="34" charset="-120"/>
                        </a:rPr>
                        <a:t>Right answer</a:t>
                      </a:r>
                      <a:endParaRPr lang="en-US" sz="15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r h="566928">
                <a:tc>
                  <a:txBody>
                    <a:bodyPr/>
                    <a:lstStyle/>
                    <a:p>
                      <a:pPr indent="0" marL="0">
                        <a:buNone/>
                      </a:pPr>
                      <a:r>
                        <a:rPr lang="en-US" sz="1400" dirty="0">
                          <a:solidFill>
                            <a:srgbClr val="A89C90"/>
                          </a:solidFill>
                          <a:latin typeface="Arial" pitchFamily="34" charset="0"/>
                          <a:ea typeface="Arial" pitchFamily="34" charset="-122"/>
                          <a:cs typeface="Arial" pitchFamily="34" charset="-120"/>
                        </a:rPr>
                        <a:t>Compliance rule must never be broken</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dirty="0">
                          <a:solidFill>
                            <a:srgbClr val="A89C90"/>
                          </a:solidFill>
                          <a:latin typeface="Arial" pitchFamily="34" charset="0"/>
                          <a:ea typeface="Arial" pitchFamily="34" charset="-122"/>
                          <a:cs typeface="Arial" pitchFamily="34" charset="-120"/>
                        </a:rPr>
                        <a:t>Write a stronger prompt</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b="1" dirty="0">
                          <a:solidFill>
                            <a:srgbClr val="EEE9E3"/>
                          </a:solidFill>
                          <a:latin typeface="Arial" pitchFamily="34" charset="0"/>
                          <a:ea typeface="Arial" pitchFamily="34" charset="-122"/>
                          <a:cs typeface="Arial" pitchFamily="34" charset="-120"/>
                        </a:rPr>
                        <a:t>Deterministic app-layer check or hook</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r h="566928">
                <a:tc>
                  <a:txBody>
                    <a:bodyPr/>
                    <a:lstStyle/>
                    <a:p>
                      <a:pPr indent="0" marL="0">
                        <a:buNone/>
                      </a:pPr>
                      <a:r>
                        <a:rPr lang="en-US" sz="1400" dirty="0">
                          <a:solidFill>
                            <a:srgbClr val="A89C90"/>
                          </a:solidFill>
                          <a:latin typeface="Arial" pitchFamily="34" charset="0"/>
                          <a:ea typeface="Arial" pitchFamily="34" charset="-122"/>
                          <a:cs typeface="Arial" pitchFamily="34" charset="-120"/>
                        </a:rPr>
                        <a:t>Agent over-calls get_customer</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dirty="0">
                          <a:solidFill>
                            <a:srgbClr val="A89C90"/>
                          </a:solidFill>
                          <a:latin typeface="Arial" pitchFamily="34" charset="0"/>
                          <a:ea typeface="Arial" pitchFamily="34" charset="-122"/>
                          <a:cs typeface="Arial" pitchFamily="34" charset="-120"/>
                        </a:rPr>
                        <a:t>Blame or remove the tool</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b="1" dirty="0">
                          <a:solidFill>
                            <a:srgbClr val="EEE9E3"/>
                          </a:solidFill>
                          <a:latin typeface="Arial" pitchFamily="34" charset="0"/>
                          <a:ea typeface="Arial" pitchFamily="34" charset="-122"/>
                          <a:cs typeface="Arial" pitchFamily="34" charset="-120"/>
                        </a:rPr>
                        <a:t>Reword the prompt, adjust tool_choice</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r h="566928">
                <a:tc>
                  <a:txBody>
                    <a:bodyPr/>
                    <a:lstStyle/>
                    <a:p>
                      <a:pPr indent="0" marL="0">
                        <a:buNone/>
                      </a:pPr>
                      <a:r>
                        <a:rPr lang="en-US" sz="1400" dirty="0">
                          <a:solidFill>
                            <a:srgbClr val="A89C90"/>
                          </a:solidFill>
                          <a:latin typeface="Arial" pitchFamily="34" charset="0"/>
                          <a:ea typeface="Arial" pitchFamily="34" charset="-122"/>
                          <a:cs typeface="Arial" pitchFamily="34" charset="-120"/>
                        </a:rPr>
                        <a:t>Tool returns 40 fields, 5 are used</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dirty="0">
                          <a:solidFill>
                            <a:srgbClr val="A89C90"/>
                          </a:solidFill>
                          <a:latin typeface="Arial" pitchFamily="34" charset="0"/>
                          <a:ea typeface="Arial" pitchFamily="34" charset="-122"/>
                          <a:cs typeface="Arial" pitchFamily="34" charset="-120"/>
                        </a:rPr>
                        <a:t>Bigger context window</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b="1" dirty="0">
                          <a:solidFill>
                            <a:srgbClr val="EEE9E3"/>
                          </a:solidFill>
                          <a:latin typeface="Arial" pitchFamily="34" charset="0"/>
                          <a:ea typeface="Arial" pitchFamily="34" charset="-122"/>
                          <a:cs typeface="Arial" pitchFamily="34" charset="-120"/>
                        </a:rPr>
                        <a:t>Trim the tool's output</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r h="566928">
                <a:tc>
                  <a:txBody>
                    <a:bodyPr/>
                    <a:lstStyle/>
                    <a:p>
                      <a:pPr indent="0" marL="0">
                        <a:buNone/>
                      </a:pPr>
                      <a:r>
                        <a:rPr lang="en-US" sz="1400" dirty="0">
                          <a:solidFill>
                            <a:srgbClr val="A89C90"/>
                          </a:solidFill>
                          <a:latin typeface="Arial" pitchFamily="34" charset="0"/>
                          <a:ea typeface="Arial" pitchFamily="34" charset="-122"/>
                          <a:cs typeface="Arial" pitchFamily="34" charset="-120"/>
                        </a:rPr>
                        <a:t>Numbers get vague after summarising</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dirty="0">
                          <a:solidFill>
                            <a:srgbClr val="A89C90"/>
                          </a:solidFill>
                          <a:latin typeface="Arial" pitchFamily="34" charset="0"/>
                          <a:ea typeface="Arial" pitchFamily="34" charset="-122"/>
                          <a:cs typeface="Arial" pitchFamily="34" charset="-120"/>
                        </a:rPr>
                        <a:t>Summarise more often</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b="1" dirty="0">
                          <a:solidFill>
                            <a:srgbClr val="EEE9E3"/>
                          </a:solidFill>
                          <a:latin typeface="Arial" pitchFamily="34" charset="0"/>
                          <a:ea typeface="Arial" pitchFamily="34" charset="-122"/>
                          <a:cs typeface="Arial" pitchFamily="34" charset="-120"/>
                        </a:rPr>
                        <a:t>Keep exact values verbatim</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r h="566928">
                <a:tc>
                  <a:txBody>
                    <a:bodyPr/>
                    <a:lstStyle/>
                    <a:p>
                      <a:pPr indent="0" marL="0">
                        <a:buNone/>
                      </a:pPr>
                      <a:r>
                        <a:rPr lang="en-US" sz="1400" dirty="0">
                          <a:solidFill>
                            <a:srgbClr val="A89C90"/>
                          </a:solidFill>
                          <a:latin typeface="Arial" pitchFamily="34" charset="0"/>
                          <a:ea typeface="Arial" pitchFamily="34" charset="-122"/>
                          <a:cs typeface="Arial" pitchFamily="34" charset="-120"/>
                        </a:rPr>
                        <a:t>Noisy CI review comments</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dirty="0">
                          <a:solidFill>
                            <a:srgbClr val="A89C90"/>
                          </a:solidFill>
                          <a:latin typeface="Arial" pitchFamily="34" charset="0"/>
                          <a:ea typeface="Arial" pitchFamily="34" charset="-122"/>
                          <a:cs typeface="Arial" pitchFamily="34" charset="-120"/>
                        </a:rPr>
                        <a:t>Switch model</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b="1" dirty="0">
                          <a:solidFill>
                            <a:srgbClr val="EEE9E3"/>
                          </a:solidFill>
                          <a:latin typeface="Arial" pitchFamily="34" charset="0"/>
                          <a:ea typeface="Arial" pitchFamily="34" charset="-122"/>
                          <a:cs typeface="Arial" pitchFamily="34" charset="-120"/>
                        </a:rPr>
                        <a:t>Say exactly what to flag</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r h="566928">
                <a:tc>
                  <a:txBody>
                    <a:bodyPr/>
                    <a:lstStyle/>
                    <a:p>
                      <a:pPr indent="0" marL="0">
                        <a:buNone/>
                      </a:pPr>
                      <a:r>
                        <a:rPr lang="en-US" sz="1400" dirty="0">
                          <a:solidFill>
                            <a:srgbClr val="A89C90"/>
                          </a:solidFill>
                          <a:latin typeface="Arial" pitchFamily="34" charset="0"/>
                          <a:ea typeface="Arial" pitchFamily="34" charset="-122"/>
                          <a:cs typeface="Arial" pitchFamily="34" charset="-120"/>
                        </a:rPr>
                        <a:t>Escalates whenever the user is upset</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dirty="0">
                          <a:solidFill>
                            <a:srgbClr val="A89C90"/>
                          </a:solidFill>
                          <a:latin typeface="Arial" pitchFamily="34" charset="0"/>
                          <a:ea typeface="Arial" pitchFamily="34" charset="-122"/>
                          <a:cs typeface="Arial" pitchFamily="34" charset="-120"/>
                        </a:rPr>
                        <a:t>Add empathy instructions</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b="1" dirty="0">
                          <a:solidFill>
                            <a:srgbClr val="EEE9E3"/>
                          </a:solidFill>
                          <a:latin typeface="Arial" pitchFamily="34" charset="0"/>
                          <a:ea typeface="Arial" pitchFamily="34" charset="-122"/>
                          <a:cs typeface="Arial" pitchFamily="34" charset="-120"/>
                        </a:rPr>
                        <a:t>Escalate on policy, low confidence or irreversible actions</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PREPARATION</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A two-week study plan</a:t>
            </a:r>
            <a:endParaRPr lang="en-US" sz="3600" dirty="0"/>
          </a:p>
        </p:txBody>
      </p:sp>
      <p:sp>
        <p:nvSpPr>
          <p:cNvPr id="4" name="Text 2"/>
          <p:cNvSpPr txBox="1"/>
          <p:nvPr/>
        </p:nvSpPr>
        <p:spPr>
          <a:xfrm>
            <a:off x="548640" y="1828800"/>
            <a:ext cx="5303520" cy="3566160"/>
          </a:xfrm>
          <a:prstGeom prst="rect">
            <a:avLst/>
          </a:prstGeom>
          <a:noFill/>
          <a:ln/>
        </p:spPr>
        <p:txBody>
          <a:bodyPr wrap="square" lIns="0" tIns="0" rIns="0" bIns="0" rtlCol="0" anchor="t"/>
          <a:lstStyle/>
          <a:p>
            <a:pPr marL="342900" indent="-342900">
              <a:spcAft>
                <a:spcPts val="1000"/>
              </a:spcAft>
              <a:buSzPct val="100000"/>
              <a:buChar char="›"/>
            </a:pPr>
            <a:r>
              <a:rPr lang="en-US" sz="1600" b="1" dirty="0">
                <a:solidFill>
                  <a:srgbClr val="EEE9E3"/>
                </a:solidFill>
                <a:latin typeface="Arial" pitchFamily="34" charset="0"/>
                <a:ea typeface="Arial" pitchFamily="34" charset="-122"/>
                <a:cs typeface="Arial" pitchFamily="34" charset="-120"/>
              </a:rPr>
              <a:t>Days 1–6:</a:t>
            </a:r>
            <a:pPr indent="0" marL="0">
              <a:buNone/>
            </a:pPr>
            <a:r>
              <a:rPr lang="en-US" sz="1600" dirty="0">
                <a:solidFill>
                  <a:srgbClr val="EEE9E3"/>
                </a:solidFill>
                <a:latin typeface="Arial" pitchFamily="34" charset="0"/>
                <a:ea typeface="Arial" pitchFamily="34" charset="-122"/>
                <a:cs typeface="Arial" pitchFamily="34" charset="-120"/>
              </a:rPr>
              <a:t> one domain per session, weighted by exam %. Read the notes, then do 10 practice questions</a:t>
            </a:r>
            <a:endParaRPr lang="en-US" sz="1600" dirty="0"/>
          </a:p>
          <a:p>
            <a:pPr marL="342900" indent="-342900">
              <a:spcAft>
                <a:spcPts val="1000"/>
              </a:spcAft>
              <a:buSzPct val="100000"/>
              <a:buChar char="›"/>
            </a:pPr>
            <a:r>
              <a:rPr lang="en-US" sz="1600" b="1" dirty="0">
                <a:solidFill>
                  <a:srgbClr val="EEE9E3"/>
                </a:solidFill>
                <a:latin typeface="Arial" pitchFamily="34" charset="0"/>
                <a:ea typeface="Arial" pitchFamily="34" charset="-122"/>
                <a:cs typeface="Arial" pitchFamily="34" charset="-120"/>
              </a:rPr>
              <a:t>Day 7:</a:t>
            </a:r>
            <a:pPr indent="0" marL="0">
              <a:buNone/>
            </a:pPr>
            <a:r>
              <a:rPr lang="en-US" sz="1600" dirty="0">
                <a:solidFill>
                  <a:srgbClr val="EEE9E3"/>
                </a:solidFill>
                <a:latin typeface="Arial" pitchFamily="34" charset="0"/>
                <a:ea typeface="Arial" pitchFamily="34" charset="-122"/>
                <a:cs typeface="Arial" pitchFamily="34" charset="-120"/>
              </a:rPr>
              <a:t> first mock exam to get a baseline</a:t>
            </a:r>
            <a:endParaRPr lang="en-US" sz="1600" dirty="0"/>
          </a:p>
          <a:p>
            <a:pPr marL="342900" indent="-342900">
              <a:spcAft>
                <a:spcPts val="1000"/>
              </a:spcAft>
              <a:buSzPct val="100000"/>
              <a:buChar char="›"/>
            </a:pPr>
            <a:r>
              <a:rPr lang="en-US" sz="1600" b="1" dirty="0">
                <a:solidFill>
                  <a:srgbClr val="EEE9E3"/>
                </a:solidFill>
                <a:latin typeface="Arial" pitchFamily="34" charset="0"/>
                <a:ea typeface="Arial" pitchFamily="34" charset="-122"/>
                <a:cs typeface="Arial" pitchFamily="34" charset="-120"/>
              </a:rPr>
              <a:t>Days 8–11:</a:t>
            </a:r>
            <a:pPr indent="0" marL="0">
              <a:buNone/>
            </a:pPr>
            <a:r>
              <a:rPr lang="en-US" sz="1600" dirty="0">
                <a:solidFill>
                  <a:srgbClr val="EEE9E3"/>
                </a:solidFill>
                <a:latin typeface="Arial" pitchFamily="34" charset="0"/>
                <a:ea typeface="Arial" pitchFamily="34" charset="-122"/>
                <a:cs typeface="Arial" pitchFamily="34" charset="-120"/>
              </a:rPr>
              <a:t> work on your weakest domains</a:t>
            </a:r>
            <a:endParaRPr lang="en-US" sz="1600" dirty="0"/>
          </a:p>
          <a:p>
            <a:pPr marL="342900" indent="-342900">
              <a:spcAft>
                <a:spcPts val="1000"/>
              </a:spcAft>
              <a:buSzPct val="100000"/>
              <a:buChar char="›"/>
            </a:pPr>
            <a:r>
              <a:rPr lang="en-US" sz="1600" b="1" dirty="0">
                <a:solidFill>
                  <a:srgbClr val="EEE9E3"/>
                </a:solidFill>
                <a:latin typeface="Arial" pitchFamily="34" charset="0"/>
                <a:ea typeface="Arial" pitchFamily="34" charset="-122"/>
                <a:cs typeface="Arial" pitchFamily="34" charset="-120"/>
              </a:rPr>
              <a:t>Days 12 &amp; 14:</a:t>
            </a:r>
            <a:pPr indent="0" marL="0">
              <a:buNone/>
            </a:pPr>
            <a:r>
              <a:rPr lang="en-US" sz="1600" dirty="0">
                <a:solidFill>
                  <a:srgbClr val="EEE9E3"/>
                </a:solidFill>
                <a:latin typeface="Arial" pitchFamily="34" charset="0"/>
                <a:ea typeface="Arial" pitchFamily="34" charset="-122"/>
                <a:cs typeface="Arial" pitchFamily="34" charset="-120"/>
              </a:rPr>
              <a:t> full mocks. Aim for a comfortable margin above 720</a:t>
            </a:r>
            <a:endParaRPr lang="en-US" sz="1600" dirty="0"/>
          </a:p>
          <a:p>
            <a:pPr marL="342900" indent="-342900">
              <a:spcAft>
                <a:spcPts val="1000"/>
              </a:spcAft>
              <a:buSzPct val="100000"/>
              <a:buChar char="›"/>
            </a:pPr>
            <a:r>
              <a:rPr lang="en-US" sz="1600" dirty="0">
                <a:solidFill>
                  <a:srgbClr val="EEE9E3"/>
                </a:solidFill>
                <a:latin typeface="Arial" pitchFamily="34" charset="0"/>
                <a:ea typeface="Arial" pitchFamily="34" charset="-122"/>
                <a:cs typeface="Arial" pitchFamily="34" charset="-120"/>
              </a:rPr>
              <a:t>On every wrong answer, read the explanation and </a:t>
            </a:r>
            <a:pPr indent="0" marL="0">
              <a:buNone/>
            </a:pPr>
            <a:r>
              <a:rPr lang="en-US" sz="1600" b="1" dirty="0">
                <a:solidFill>
                  <a:srgbClr val="EEE9E3"/>
                </a:solidFill>
                <a:latin typeface="Arial" pitchFamily="34" charset="0"/>
                <a:ea typeface="Arial" pitchFamily="34" charset="-122"/>
                <a:cs typeface="Arial" pitchFamily="34" charset="-120"/>
              </a:rPr>
              <a:t>re-read the source</a:t>
            </a:r>
            <a:endParaRPr lang="en-US" sz="1600" dirty="0"/>
          </a:p>
        </p:txBody>
      </p:sp>
      <p:sp>
        <p:nvSpPr>
          <p:cNvPr id="5" name="Shape 3"/>
          <p:cNvSpPr/>
          <p:nvPr/>
        </p:nvSpPr>
        <p:spPr>
          <a:xfrm>
            <a:off x="6217920" y="1828800"/>
            <a:ext cx="5425135" cy="3566160"/>
          </a:xfrm>
          <a:prstGeom prst="roundRect">
            <a:avLst>
              <a:gd name="adj" fmla="val 3077"/>
            </a:avLst>
          </a:prstGeom>
          <a:solidFill>
            <a:srgbClr val="2E211B"/>
          </a:solidFill>
          <a:ln w="12700">
            <a:solidFill>
              <a:srgbClr val="8A5240"/>
            </a:solidFill>
            <a:prstDash val="solid"/>
          </a:ln>
        </p:spPr>
      </p:sp>
      <p:sp>
        <p:nvSpPr>
          <p:cNvPr id="6" name="Text 4"/>
          <p:cNvSpPr txBox="1"/>
          <p:nvPr/>
        </p:nvSpPr>
        <p:spPr>
          <a:xfrm>
            <a:off x="6446520" y="1965960"/>
            <a:ext cx="4967935" cy="411480"/>
          </a:xfrm>
          <a:prstGeom prst="rect">
            <a:avLst/>
          </a:prstGeom>
          <a:noFill/>
          <a:ln/>
        </p:spPr>
        <p:txBody>
          <a:bodyPr wrap="square" lIns="0" tIns="0" rIns="0" bIns="0" rtlCol="0" anchor="t"/>
          <a:lstStyle/>
          <a:p>
            <a:pPr indent="0" marL="0">
              <a:buNone/>
            </a:pPr>
            <a:r>
              <a:rPr lang="en-US" sz="1700" b="1" dirty="0">
                <a:solidFill>
                  <a:srgbClr val="EEE9E3"/>
                </a:solidFill>
                <a:latin typeface="Arial" pitchFamily="34" charset="0"/>
                <a:ea typeface="Arial" pitchFamily="34" charset="-122"/>
                <a:cs typeface="Arial" pitchFamily="34" charset="-120"/>
              </a:rPr>
              <a:t>Must-read sources</a:t>
            </a:r>
            <a:endParaRPr lang="en-US" sz="1700" dirty="0"/>
          </a:p>
        </p:txBody>
      </p:sp>
      <p:sp>
        <p:nvSpPr>
          <p:cNvPr id="7" name="Text 5"/>
          <p:cNvSpPr txBox="1"/>
          <p:nvPr/>
        </p:nvSpPr>
        <p:spPr>
          <a:xfrm>
            <a:off x="6446520" y="2468880"/>
            <a:ext cx="4967935" cy="283464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rgbClr val="A89C90"/>
                </a:solidFill>
                <a:latin typeface="Arial" pitchFamily="34" charset="0"/>
                <a:ea typeface="Arial" pitchFamily="34" charset="-122"/>
                <a:cs typeface="Arial" pitchFamily="34" charset="-120"/>
              </a:rPr>
              <a:t>Claude API: Messages &amp; Tool Use</a:t>
            </a:r>
            <a:endParaRPr lang="en-US" sz="1400" dirty="0"/>
          </a:p>
          <a:p>
            <a:pPr marL="342900" indent="-342900">
              <a:spcAft>
                <a:spcPts val="600"/>
              </a:spcAft>
              <a:buSzPct val="100000"/>
              <a:buChar char="›"/>
            </a:pPr>
            <a:r>
              <a:rPr lang="en-US" sz="1400" dirty="0">
                <a:solidFill>
                  <a:srgbClr val="A89C90"/>
                </a:solidFill>
                <a:latin typeface="Arial" pitchFamily="34" charset="0"/>
                <a:ea typeface="Arial" pitchFamily="34" charset="-122"/>
                <a:cs typeface="Arial" pitchFamily="34" charset="-120"/>
              </a:rPr>
              <a:t>Message Batches (cost/latency trade-off)</a:t>
            </a:r>
            <a:endParaRPr lang="en-US" sz="1400" dirty="0"/>
          </a:p>
          <a:p>
            <a:pPr marL="342900" indent="-342900">
              <a:spcAft>
                <a:spcPts val="600"/>
              </a:spcAft>
              <a:buSzPct val="100000"/>
              <a:buChar char="›"/>
            </a:pPr>
            <a:r>
              <a:rPr lang="en-US" sz="1400" dirty="0">
                <a:solidFill>
                  <a:srgbClr val="A89C90"/>
                </a:solidFill>
                <a:latin typeface="Arial" pitchFamily="34" charset="0"/>
                <a:ea typeface="Arial" pitchFamily="34" charset="-122"/>
                <a:cs typeface="Arial" pitchFamily="34" charset="-120"/>
              </a:rPr>
              <a:t>Claude Code docs: CLAUDE.md, hooks, subagents, headless</a:t>
            </a:r>
            <a:endParaRPr lang="en-US" sz="1400" dirty="0"/>
          </a:p>
          <a:p>
            <a:pPr marL="342900" indent="-342900">
              <a:spcAft>
                <a:spcPts val="600"/>
              </a:spcAft>
              <a:buSzPct val="100000"/>
              <a:buChar char="›"/>
            </a:pPr>
            <a:r>
              <a:rPr lang="en-US" sz="1400" dirty="0">
                <a:solidFill>
                  <a:srgbClr val="A89C90"/>
                </a:solidFill>
                <a:latin typeface="Arial" pitchFamily="34" charset="0"/>
                <a:ea typeface="Arial" pitchFamily="34" charset="-122"/>
                <a:cs typeface="Arial" pitchFamily="34" charset="-120"/>
              </a:rPr>
              <a:t>Claude Agent SDK overview</a:t>
            </a:r>
            <a:endParaRPr lang="en-US" sz="1400" dirty="0"/>
          </a:p>
          <a:p>
            <a:pPr marL="342900" indent="-342900">
              <a:spcAft>
                <a:spcPts val="600"/>
              </a:spcAft>
              <a:buSzPct val="100000"/>
              <a:buChar char="›"/>
            </a:pPr>
            <a:r>
              <a:rPr lang="en-US" sz="1400" dirty="0">
                <a:solidFill>
                  <a:srgbClr val="A89C90"/>
                </a:solidFill>
                <a:latin typeface="Arial" pitchFamily="34" charset="0"/>
                <a:ea typeface="Arial" pitchFamily="34" charset="-122"/>
                <a:cs typeface="Arial" pitchFamily="34" charset="-120"/>
              </a:rPr>
              <a:t>MCP: tools vs resources</a:t>
            </a:r>
            <a:endParaRPr lang="en-US" sz="1400" dirty="0"/>
          </a:p>
          <a:p>
            <a:pPr marL="342900" indent="-342900">
              <a:spcAft>
                <a:spcPts val="600"/>
              </a:spcAft>
              <a:buSzPct val="100000"/>
              <a:buChar char="›"/>
            </a:pPr>
            <a:r>
              <a:rPr lang="en-US" sz="1400" dirty="0">
                <a:solidFill>
                  <a:srgbClr val="A89C90"/>
                </a:solidFill>
                <a:latin typeface="Arial" pitchFamily="34" charset="0"/>
                <a:ea typeface="Arial" pitchFamily="34" charset="-122"/>
                <a:cs typeface="Arial" pitchFamily="34" charset="-120"/>
              </a:rPr>
              <a:t>The official exam guide + Architect's Playbook</a:t>
            </a:r>
            <a:endParaRPr lang="en-US" sz="1400" dirty="0"/>
          </a:p>
        </p:txBody>
      </p:sp>
      <p:sp>
        <p:nvSpPr>
          <p:cNvPr id="8" name="Shape 6"/>
          <p:cNvSpPr/>
          <p:nvPr/>
        </p:nvSpPr>
        <p:spPr>
          <a:xfrm>
            <a:off x="548640" y="5669280"/>
            <a:ext cx="11094415" cy="548640"/>
          </a:xfrm>
          <a:prstGeom prst="roundRect">
            <a:avLst>
              <a:gd name="adj" fmla="val 20000"/>
            </a:avLst>
          </a:prstGeom>
          <a:solidFill>
            <a:srgbClr val="2E211B"/>
          </a:solidFill>
          <a:ln w="12700">
            <a:solidFill>
              <a:srgbClr val="8A5240"/>
            </a:solidFill>
            <a:prstDash val="solid"/>
          </a:ln>
        </p:spPr>
      </p:sp>
      <p:sp>
        <p:nvSpPr>
          <p:cNvPr id="9" name="Text 7"/>
          <p:cNvSpPr txBox="1"/>
          <p:nvPr/>
        </p:nvSpPr>
        <p:spPr>
          <a:xfrm>
            <a:off x="777240" y="5669280"/>
            <a:ext cx="10637215" cy="548640"/>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Demo: a practice-question app built with Claude Code that tracks mock scores and weak domains over time.</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TEST YOURSELF · 5 MINUTES</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Six practice questions</a:t>
            </a:r>
            <a:endParaRPr lang="en-US" sz="3600" dirty="0"/>
          </a:p>
        </p:txBody>
      </p:sp>
      <p:sp>
        <p:nvSpPr>
          <p:cNvPr id="4" name="Text 2"/>
          <p:cNvSpPr txBox="1"/>
          <p:nvPr/>
        </p:nvSpPr>
        <p:spPr>
          <a:xfrm>
            <a:off x="548640" y="2011680"/>
            <a:ext cx="5669280" cy="3474720"/>
          </a:xfrm>
          <a:prstGeom prst="rect">
            <a:avLst/>
          </a:prstGeom>
          <a:noFill/>
          <a:ln/>
        </p:spPr>
        <p:txBody>
          <a:bodyPr wrap="square" lIns="0" tIns="0" rIns="0" bIns="0" rtlCol="0" anchor="t"/>
          <a:lstStyle/>
          <a:p>
            <a:pPr marL="342900" indent="-342900">
              <a:spcAft>
                <a:spcPts val="1400"/>
              </a:spcAft>
              <a:buSzPct val="100000"/>
              <a:buChar char="›"/>
            </a:pPr>
            <a:r>
              <a:rPr lang="en-US" sz="1800" dirty="0">
                <a:solidFill>
                  <a:srgbClr val="EEE9E3"/>
                </a:solidFill>
                <a:latin typeface="Arial" pitchFamily="34" charset="0"/>
                <a:ea typeface="Arial" pitchFamily="34" charset="-122"/>
                <a:cs typeface="Arial" pitchFamily="34" charset="-120"/>
              </a:rPr>
              <a:t>Real exam-style questions from the study app question bank</a:t>
            </a:r>
            <a:endParaRPr lang="en-US" sz="1800" dirty="0"/>
          </a:p>
          <a:p>
            <a:pPr marL="342900" indent="-342900">
              <a:spcAft>
                <a:spcPts val="1400"/>
              </a:spcAft>
              <a:buSzPct val="100000"/>
              <a:buChar char="›"/>
            </a:pPr>
            <a:r>
              <a:rPr lang="en-US" sz="1800" dirty="0">
                <a:solidFill>
                  <a:srgbClr val="EEE9E3"/>
                </a:solidFill>
                <a:latin typeface="Arial" pitchFamily="34" charset="0"/>
                <a:ea typeface="Arial" pitchFamily="34" charset="-122"/>
                <a:cs typeface="Arial" pitchFamily="34" charset="-120"/>
              </a:rPr>
              <a:t>Shout out </a:t>
            </a:r>
            <a:pPr indent="0" marL="0">
              <a:buNone/>
            </a:pPr>
            <a:r>
              <a:rPr lang="en-US" sz="1800" b="1" dirty="0">
                <a:solidFill>
                  <a:srgbClr val="EEE9E3"/>
                </a:solidFill>
                <a:latin typeface="Arial" pitchFamily="34" charset="0"/>
                <a:ea typeface="Arial" pitchFamily="34" charset="-122"/>
                <a:cs typeface="Arial" pitchFamily="34" charset="-120"/>
              </a:rPr>
              <a:t>A, B, C or D</a:t>
            </a:r>
            <a:pPr indent="0" marL="0">
              <a:buNone/>
            </a:pPr>
            <a:r>
              <a:rPr lang="en-US" sz="1800" dirty="0">
                <a:solidFill>
                  <a:srgbClr val="EEE9E3"/>
                </a:solidFill>
                <a:latin typeface="Arial" pitchFamily="34" charset="0"/>
                <a:ea typeface="Arial" pitchFamily="34" charset="-122"/>
                <a:cs typeface="Arial" pitchFamily="34" charset="-120"/>
              </a:rPr>
              <a:t>, or raise your hand for each letter</a:t>
            </a:r>
            <a:endParaRPr lang="en-US" sz="1800" dirty="0"/>
          </a:p>
          <a:p>
            <a:pPr marL="342900" indent="-342900">
              <a:spcAft>
                <a:spcPts val="1400"/>
              </a:spcAft>
              <a:buSzPct val="100000"/>
              <a:buChar char="›"/>
            </a:pPr>
            <a:r>
              <a:rPr lang="en-US" sz="1800" dirty="0">
                <a:solidFill>
                  <a:srgbClr val="EEE9E3"/>
                </a:solidFill>
                <a:latin typeface="Arial" pitchFamily="34" charset="0"/>
                <a:ea typeface="Arial" pitchFamily="34" charset="-122"/>
                <a:cs typeface="Arial" pitchFamily="34" charset="-120"/>
              </a:rPr>
              <a:t>Each question is followed by an answer slide with the explanation</a:t>
            </a:r>
            <a:endParaRPr lang="en-US" sz="1800" dirty="0"/>
          </a:p>
          <a:p>
            <a:pPr marL="342900" indent="-342900">
              <a:spcAft>
                <a:spcPts val="1400"/>
              </a:spcAft>
              <a:buSzPct val="100000"/>
              <a:buChar char="›"/>
            </a:pPr>
            <a:r>
              <a:rPr lang="en-US" sz="1800" dirty="0">
                <a:solidFill>
                  <a:srgbClr val="EEE9E3"/>
                </a:solidFill>
                <a:latin typeface="Arial" pitchFamily="34" charset="0"/>
                <a:ea typeface="Arial" pitchFamily="34" charset="-122"/>
                <a:cs typeface="Arial" pitchFamily="34" charset="-120"/>
              </a:rPr>
              <a:t>17 questions with answers to take home: </a:t>
            </a:r>
            <a:pPr indent="0" marL="0">
              <a:buNone/>
            </a:pPr>
            <a:r>
              <a:rPr lang="en-US" sz="1800" dirty="0">
                <a:solidFill>
                  <a:srgbClr val="E8C8B0"/>
                </a:solidFill>
                <a:latin typeface="Consolas" pitchFamily="34" charset="0"/>
                <a:ea typeface="Consolas" pitchFamily="34" charset="-122"/>
                <a:cs typeface="Consolas" pitchFamily="34" charset="-120"/>
              </a:rPr>
              <a:t>examples/test-questions.md</a:t>
            </a:r>
            <a:endParaRPr lang="en-US" sz="1800" dirty="0"/>
          </a:p>
        </p:txBody>
      </p:sp>
      <p:sp>
        <p:nvSpPr>
          <p:cNvPr id="5" name="Shape 3"/>
          <p:cNvSpPr/>
          <p:nvPr/>
        </p:nvSpPr>
        <p:spPr>
          <a:xfrm>
            <a:off x="6766560" y="2011680"/>
            <a:ext cx="4876495" cy="2926080"/>
          </a:xfrm>
          <a:prstGeom prst="roundRect">
            <a:avLst>
              <a:gd name="adj" fmla="val 3750"/>
            </a:avLst>
          </a:prstGeom>
          <a:solidFill>
            <a:srgbClr val="2E211B"/>
          </a:solidFill>
          <a:ln w="12700">
            <a:solidFill>
              <a:srgbClr val="8A5240"/>
            </a:solidFill>
            <a:prstDash val="solid"/>
          </a:ln>
        </p:spPr>
      </p:sp>
      <p:sp>
        <p:nvSpPr>
          <p:cNvPr id="6" name="Text 4"/>
          <p:cNvSpPr txBox="1"/>
          <p:nvPr/>
        </p:nvSpPr>
        <p:spPr>
          <a:xfrm>
            <a:off x="6766560" y="2240280"/>
            <a:ext cx="4876495" cy="365760"/>
          </a:xfrm>
          <a:prstGeom prst="rect">
            <a:avLst/>
          </a:prstGeom>
          <a:noFill/>
          <a:ln/>
        </p:spPr>
        <p:txBody>
          <a:bodyPr wrap="square" lIns="0" tIns="0" rIns="0" bIns="0" rtlCol="0" anchor="ctr"/>
          <a:lstStyle/>
          <a:p>
            <a:pPr algn="ctr" indent="0" marL="0">
              <a:buNone/>
            </a:pPr>
            <a:r>
              <a:rPr lang="en-US" sz="1600" b="1" dirty="0">
                <a:solidFill>
                  <a:srgbClr val="EEE9E3"/>
                </a:solidFill>
                <a:latin typeface="Arial" pitchFamily="34" charset="0"/>
                <a:ea typeface="Arial" pitchFamily="34" charset="-122"/>
                <a:cs typeface="Arial" pitchFamily="34" charset="-120"/>
              </a:rPr>
              <a:t>Quiz timer</a:t>
            </a:r>
            <a:endParaRPr lang="en-US" sz="1600" dirty="0"/>
          </a:p>
        </p:txBody>
      </p:sp>
      <p:sp>
        <p:nvSpPr>
          <p:cNvPr id="7" name="Text 5"/>
          <p:cNvSpPr txBox="1"/>
          <p:nvPr/>
        </p:nvSpPr>
        <p:spPr>
          <a:xfrm>
            <a:off x="6766560" y="2651760"/>
            <a:ext cx="4876495" cy="2011680"/>
          </a:xfrm>
          <a:prstGeom prst="rect">
            <a:avLst/>
          </a:prstGeom>
          <a:noFill/>
          <a:ln/>
        </p:spPr>
        <p:txBody>
          <a:bodyPr wrap="square" lIns="0" tIns="0" rIns="0" bIns="0" rtlCol="0" anchor="ctr"/>
          <a:lstStyle/>
          <a:p>
            <a:pPr algn="ctr" indent="0" marL="0">
              <a:buNone/>
            </a:pPr>
            <a:r>
              <a:rPr lang="en-US" sz="8000" b="1" dirty="0">
                <a:solidFill>
                  <a:srgbClr val="D97757"/>
                </a:solidFill>
                <a:latin typeface="Consolas" pitchFamily="34" charset="0"/>
                <a:ea typeface="Consolas" pitchFamily="34" charset="-122"/>
                <a:cs typeface="Consolas" pitchFamily="34" charset="-120"/>
              </a:rPr>
              <a:t>5:00</a:t>
            </a:r>
            <a:endParaRPr lang="en-US" sz="8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1 / 6 · DOMAIN 1 · AGENT ARCHITECTURE</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EE9E3"/>
                </a:solidFill>
                <a:latin typeface="Arial" pitchFamily="34" charset="0"/>
                <a:ea typeface="Arial" pitchFamily="34" charset="-122"/>
                <a:cs typeface="Arial" pitchFamily="34" charset="-120"/>
              </a:rPr>
              <a:t>Your support agent runs a tool-use loop. What should decide that it has finished and the answer can be shown to the customer?</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The reply contains a phrase like “All done”</a:t>
            </a:r>
            <a:endParaRPr lang="en-US" sz="1700" dirty="0"/>
          </a:p>
        </p:txBody>
      </p:sp>
      <p:sp>
        <p:nvSpPr>
          <p:cNvPr id="7" name="Shape 5"/>
          <p:cNvSpPr/>
          <p:nvPr/>
        </p:nvSpPr>
        <p:spPr>
          <a:xfrm>
            <a:off x="548640" y="2907792"/>
            <a:ext cx="11094415" cy="658368"/>
          </a:xfrm>
          <a:prstGeom prst="roundRect">
            <a:avLst>
              <a:gd name="adj" fmla="val 16667"/>
            </a:avLst>
          </a:prstGeom>
          <a:solidFill>
            <a:srgbClr val="221E1A"/>
          </a:solidFill>
          <a:ln w="12700">
            <a:solidFill>
              <a:srgbClr val="3A342F"/>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E8C8B0"/>
                </a:solidFill>
                <a:latin typeface="Consolas" pitchFamily="34" charset="0"/>
                <a:ea typeface="Consolas" pitchFamily="34" charset="-122"/>
                <a:cs typeface="Consolas" pitchFamily="34" charset="-120"/>
              </a:rPr>
              <a:t>stop_reason</a:t>
            </a:r>
            <a:pPr indent="0" marL="0">
              <a:buNone/>
            </a:pPr>
            <a:r>
              <a:rPr lang="en-US" sz="1700" dirty="0">
                <a:solidFill>
                  <a:srgbClr val="EEE9E3"/>
                </a:solidFill>
                <a:latin typeface="Arial" pitchFamily="34" charset="0"/>
                <a:ea typeface="Arial" pitchFamily="34" charset="-122"/>
                <a:cs typeface="Arial" pitchFamily="34" charset="-120"/>
              </a:rPr>
              <a:t> equals </a:t>
            </a:r>
            <a:pPr indent="0" marL="0">
              <a:buNone/>
            </a:pPr>
            <a:r>
              <a:rPr lang="en-US" sz="1700" dirty="0">
                <a:solidFill>
                  <a:srgbClr val="E8C8B0"/>
                </a:solidFill>
                <a:latin typeface="Consolas" pitchFamily="34" charset="0"/>
                <a:ea typeface="Consolas" pitchFamily="34" charset="-122"/>
                <a:cs typeface="Consolas" pitchFamily="34" charset="-120"/>
              </a:rPr>
              <a:t>end_turn</a:t>
            </a:r>
            <a:endParaRPr lang="en-US" sz="1700" dirty="0"/>
          </a:p>
        </p:txBody>
      </p:sp>
      <p:sp>
        <p:nvSpPr>
          <p:cNvPr id="10" name="Shape 8"/>
          <p:cNvSpPr/>
          <p:nvPr/>
        </p:nvSpPr>
        <p:spPr>
          <a:xfrm>
            <a:off x="548640" y="3712464"/>
            <a:ext cx="11094415" cy="658368"/>
          </a:xfrm>
          <a:prstGeom prst="roundRect">
            <a:avLst>
              <a:gd name="adj" fmla="val 16667"/>
            </a:avLst>
          </a:prstGeom>
          <a:solidFill>
            <a:srgbClr val="221E1A"/>
          </a:solidFill>
          <a:ln w="12700">
            <a:solidFill>
              <a:srgbClr val="3A342F"/>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A fixed cap of 5 iterations has been reached</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The last turn contained text but no tool call</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1 / 6 · DOMAIN 1 · AGENT ARCHITECTURE · ANSWER</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EE9E3"/>
                </a:solidFill>
                <a:latin typeface="Arial" pitchFamily="34" charset="0"/>
                <a:ea typeface="Arial" pitchFamily="34" charset="-122"/>
                <a:cs typeface="Arial" pitchFamily="34" charset="-120"/>
              </a:rPr>
              <a:t>Your support agent runs a tool-use loop. What should decide that it has finished and the answer can be shown to the customer?</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The reply contains a phrase like “All done”</a:t>
            </a:r>
            <a:endParaRPr lang="en-US" sz="1700" dirty="0"/>
          </a:p>
        </p:txBody>
      </p:sp>
      <p:sp>
        <p:nvSpPr>
          <p:cNvPr id="7" name="Shape 5"/>
          <p:cNvSpPr/>
          <p:nvPr/>
        </p:nvSpPr>
        <p:spPr>
          <a:xfrm>
            <a:off x="548640" y="2907792"/>
            <a:ext cx="11094415" cy="658368"/>
          </a:xfrm>
          <a:prstGeom prst="roundRect">
            <a:avLst>
              <a:gd name="adj" fmla="val 16667"/>
            </a:avLst>
          </a:prstGeom>
          <a:solidFill>
            <a:srgbClr val="1D2B27"/>
          </a:solidFill>
          <a:ln w="12700">
            <a:solidFill>
              <a:srgbClr val="5FB3A1"/>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5FB3A1"/>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E8C8B0"/>
                </a:solidFill>
                <a:latin typeface="Consolas" pitchFamily="34" charset="0"/>
                <a:ea typeface="Consolas" pitchFamily="34" charset="-122"/>
                <a:cs typeface="Consolas" pitchFamily="34" charset="-120"/>
              </a:rPr>
              <a:t>stop_reason</a:t>
            </a:r>
            <a:pPr indent="0" marL="0">
              <a:buNone/>
            </a:pPr>
            <a:r>
              <a:rPr lang="en-US" sz="1700" dirty="0">
                <a:solidFill>
                  <a:srgbClr val="EEE9E3"/>
                </a:solidFill>
                <a:latin typeface="Arial" pitchFamily="34" charset="0"/>
                <a:ea typeface="Arial" pitchFamily="34" charset="-122"/>
                <a:cs typeface="Arial" pitchFamily="34" charset="-120"/>
              </a:rPr>
              <a:t> equals </a:t>
            </a:r>
            <a:pPr indent="0" marL="0">
              <a:buNone/>
            </a:pPr>
            <a:r>
              <a:rPr lang="en-US" sz="1700" dirty="0">
                <a:solidFill>
                  <a:srgbClr val="E8C8B0"/>
                </a:solidFill>
                <a:latin typeface="Consolas" pitchFamily="34" charset="0"/>
                <a:ea typeface="Consolas" pitchFamily="34" charset="-122"/>
                <a:cs typeface="Consolas" pitchFamily="34" charset="-120"/>
              </a:rPr>
              <a:t>end_turn</a:t>
            </a:r>
            <a:endParaRPr lang="en-US" sz="1700" dirty="0"/>
          </a:p>
        </p:txBody>
      </p:sp>
      <p:sp>
        <p:nvSpPr>
          <p:cNvPr id="10" name="Shape 8"/>
          <p:cNvSpPr/>
          <p:nvPr/>
        </p:nvSpPr>
        <p:spPr>
          <a:xfrm>
            <a:off x="548640" y="3712464"/>
            <a:ext cx="11094415" cy="658368"/>
          </a:xfrm>
          <a:prstGeom prst="roundRect">
            <a:avLst>
              <a:gd name="adj" fmla="val 16667"/>
            </a:avLst>
          </a:prstGeom>
          <a:solidFill>
            <a:srgbClr val="221E1A"/>
          </a:solidFill>
          <a:ln w="12700">
            <a:solidFill>
              <a:srgbClr val="3A342F"/>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A fixed cap of 5 iterations has been reached</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The last turn contained text but no tool call</a:t>
            </a:r>
            <a:endParaRPr lang="en-US" sz="1700" dirty="0"/>
          </a:p>
        </p:txBody>
      </p:sp>
      <p:sp>
        <p:nvSpPr>
          <p:cNvPr id="16" name="Shape 14"/>
          <p:cNvSpPr/>
          <p:nvPr/>
        </p:nvSpPr>
        <p:spPr>
          <a:xfrm>
            <a:off x="548640" y="5367528"/>
            <a:ext cx="11094415" cy="960120"/>
          </a:xfrm>
          <a:prstGeom prst="roundRect">
            <a:avLst>
              <a:gd name="adj" fmla="val 11429"/>
            </a:avLst>
          </a:prstGeom>
          <a:solidFill>
            <a:srgbClr val="1D2B27"/>
          </a:solidFill>
          <a:ln w="12700">
            <a:solidFill>
              <a:srgbClr val="5FB3A1"/>
            </a:solidFill>
            <a:prstDash val="solid"/>
          </a:ln>
        </p:spPr>
      </p:sp>
      <p:sp>
        <p:nvSpPr>
          <p:cNvPr id="17" name="Text 15"/>
          <p:cNvSpPr txBox="1"/>
          <p:nvPr/>
        </p:nvSpPr>
        <p:spPr>
          <a:xfrm>
            <a:off x="777240" y="5367528"/>
            <a:ext cx="10637215" cy="960120"/>
          </a:xfrm>
          <a:prstGeom prst="rect">
            <a:avLst/>
          </a:prstGeom>
          <a:noFill/>
          <a:ln/>
        </p:spPr>
        <p:txBody>
          <a:bodyPr wrap="square" lIns="0" tIns="0" rIns="0" bIns="0" rtlCol="0" anchor="ctr"/>
          <a:lstStyle/>
          <a:p>
            <a:pPr indent="0" marL="0">
              <a:buNone/>
            </a:pPr>
            <a:r>
              <a:rPr lang="en-US" sz="1600" b="1" dirty="0">
                <a:solidFill>
                  <a:srgbClr val="5FB3A1"/>
                </a:solidFill>
                <a:latin typeface="Arial" pitchFamily="34" charset="0"/>
                <a:ea typeface="Arial" pitchFamily="34" charset="-122"/>
                <a:cs typeface="Arial" pitchFamily="34" charset="-120"/>
              </a:rPr>
              <a:t>✓ B.  </a:t>
            </a:r>
            <a:pPr indent="0" marL="0">
              <a:buNone/>
            </a:pPr>
            <a:r>
              <a:rPr lang="en-US" sz="1600" dirty="0">
                <a:solidFill>
                  <a:srgbClr val="E8C8B0"/>
                </a:solidFill>
                <a:latin typeface="Consolas" pitchFamily="34" charset="0"/>
                <a:ea typeface="Consolas" pitchFamily="34" charset="-122"/>
                <a:cs typeface="Consolas" pitchFamily="34" charset="-120"/>
              </a:rPr>
              <a:t>end_turn</a:t>
            </a:r>
            <a:pPr indent="0" marL="0">
              <a:buNone/>
            </a:pPr>
            <a:r>
              <a:rPr lang="en-US" sz="1600" dirty="0">
                <a:solidFill>
                  <a:srgbClr val="EEE9E3"/>
                </a:solidFill>
                <a:latin typeface="Arial" pitchFamily="34" charset="0"/>
                <a:ea typeface="Arial" pitchFamily="34" charset="-122"/>
                <a:cs typeface="Arial" pitchFamily="34" charset="-120"/>
              </a:rPr>
              <a:t> is the only reliable completion signal. Text can appear in the middle of a task, and iteration caps are a safety net, not a way to detect completion.</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2 / 6 · DOMAIN 1 · MULTI-AGENT RESEARCH</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EE9E3"/>
                </a:solidFill>
                <a:latin typeface="Arial" pitchFamily="34" charset="0"/>
                <a:ea typeface="Arial" pitchFamily="34" charset="-122"/>
                <a:cs typeface="Arial" pitchFamily="34" charset="-120"/>
              </a:rPr>
              <a:t>A coordinator starts a subagent with the prompt “Analyze the document.” The output is generic and off-topic. What's the most likely cause?</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The subagent has its own isolated context, so the document and goal must be passed in the prompt</a:t>
            </a:r>
            <a:endParaRPr lang="en-US" sz="1700" dirty="0"/>
          </a:p>
        </p:txBody>
      </p:sp>
      <p:sp>
        <p:nvSpPr>
          <p:cNvPr id="7" name="Shape 5"/>
          <p:cNvSpPr/>
          <p:nvPr/>
        </p:nvSpPr>
        <p:spPr>
          <a:xfrm>
            <a:off x="548640" y="2907792"/>
            <a:ext cx="11094415" cy="658368"/>
          </a:xfrm>
          <a:prstGeom prst="roundRect">
            <a:avLst>
              <a:gd name="adj" fmla="val 16667"/>
            </a:avLst>
          </a:prstGeom>
          <a:solidFill>
            <a:srgbClr val="221E1A"/>
          </a:solidFill>
          <a:ln w="12700">
            <a:solidFill>
              <a:srgbClr val="3A342F"/>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The subagent inherited conflicting history from the coordinator</a:t>
            </a:r>
            <a:endParaRPr lang="en-US" sz="1700" dirty="0"/>
          </a:p>
        </p:txBody>
      </p:sp>
      <p:sp>
        <p:nvSpPr>
          <p:cNvPr id="10" name="Shape 8"/>
          <p:cNvSpPr/>
          <p:nvPr/>
        </p:nvSpPr>
        <p:spPr>
          <a:xfrm>
            <a:off x="548640" y="3712464"/>
            <a:ext cx="11094415" cy="658368"/>
          </a:xfrm>
          <a:prstGeom prst="roundRect">
            <a:avLst>
              <a:gd name="adj" fmla="val 16667"/>
            </a:avLst>
          </a:prstGeom>
          <a:solidFill>
            <a:srgbClr val="221E1A"/>
          </a:solidFill>
          <a:ln w="12700">
            <a:solidFill>
              <a:srgbClr val="3A342F"/>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The subagent needs </a:t>
            </a:r>
            <a:pPr indent="0" marL="0">
              <a:buNone/>
            </a:pPr>
            <a:r>
              <a:rPr lang="en-US" sz="1700" dirty="0">
                <a:solidFill>
                  <a:srgbClr val="E8C8B0"/>
                </a:solidFill>
                <a:latin typeface="Consolas" pitchFamily="34" charset="0"/>
                <a:ea typeface="Consolas" pitchFamily="34" charset="-122"/>
                <a:cs typeface="Consolas" pitchFamily="34" charset="-120"/>
              </a:rPr>
              <a:t>tool_choice: any</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The subagent's </a:t>
            </a:r>
            <a:pPr indent="0" marL="0">
              <a:buNone/>
            </a:pPr>
            <a:r>
              <a:rPr lang="en-US" sz="1700" dirty="0">
                <a:solidFill>
                  <a:srgbClr val="E8C8B0"/>
                </a:solidFill>
                <a:latin typeface="Consolas" pitchFamily="34" charset="0"/>
                <a:ea typeface="Consolas" pitchFamily="34" charset="-122"/>
                <a:cs typeface="Consolas" pitchFamily="34" charset="-120"/>
              </a:rPr>
              <a:t>max_tokens</a:t>
            </a:r>
            <a:pPr indent="0" marL="0">
              <a:buNone/>
            </a:pPr>
            <a:r>
              <a:rPr lang="en-US" sz="1700" dirty="0">
                <a:solidFill>
                  <a:srgbClr val="EEE9E3"/>
                </a:solidFill>
                <a:latin typeface="Arial" pitchFamily="34" charset="0"/>
                <a:ea typeface="Arial" pitchFamily="34" charset="-122"/>
                <a:cs typeface="Arial" pitchFamily="34" charset="-120"/>
              </a:rPr>
              <a:t> is too high</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2 / 6 · DOMAIN 1 · MULTI-AGENT RESEARCH · ANSWER</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EE9E3"/>
                </a:solidFill>
                <a:latin typeface="Arial" pitchFamily="34" charset="0"/>
                <a:ea typeface="Arial" pitchFamily="34" charset="-122"/>
                <a:cs typeface="Arial" pitchFamily="34" charset="-120"/>
              </a:rPr>
              <a:t>A coordinator starts a subagent with the prompt “Analyze the document.” The output is generic and off-topic. What's the most likely cause?</a:t>
            </a:r>
            <a:endParaRPr lang="en-US" sz="2400" dirty="0"/>
          </a:p>
        </p:txBody>
      </p:sp>
      <p:sp>
        <p:nvSpPr>
          <p:cNvPr id="4" name="Shape 2"/>
          <p:cNvSpPr/>
          <p:nvPr/>
        </p:nvSpPr>
        <p:spPr>
          <a:xfrm>
            <a:off x="548640" y="2103120"/>
            <a:ext cx="11094415" cy="658368"/>
          </a:xfrm>
          <a:prstGeom prst="roundRect">
            <a:avLst>
              <a:gd name="adj" fmla="val 16667"/>
            </a:avLst>
          </a:prstGeom>
          <a:solidFill>
            <a:srgbClr val="1D2B27"/>
          </a:solidFill>
          <a:ln w="12700">
            <a:solidFill>
              <a:srgbClr val="5FB3A1"/>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5FB3A1"/>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The subagent has its own isolated context, so the document and goal must be passed in the prompt</a:t>
            </a:r>
            <a:endParaRPr lang="en-US" sz="1700" dirty="0"/>
          </a:p>
        </p:txBody>
      </p:sp>
      <p:sp>
        <p:nvSpPr>
          <p:cNvPr id="7" name="Shape 5"/>
          <p:cNvSpPr/>
          <p:nvPr/>
        </p:nvSpPr>
        <p:spPr>
          <a:xfrm>
            <a:off x="548640" y="2907792"/>
            <a:ext cx="11094415" cy="658368"/>
          </a:xfrm>
          <a:prstGeom prst="roundRect">
            <a:avLst>
              <a:gd name="adj" fmla="val 16667"/>
            </a:avLst>
          </a:prstGeom>
          <a:solidFill>
            <a:srgbClr val="221E1A"/>
          </a:solidFill>
          <a:ln w="12700">
            <a:solidFill>
              <a:srgbClr val="3A342F"/>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The subagent inherited conflicting history from the coordinator</a:t>
            </a:r>
            <a:endParaRPr lang="en-US" sz="1700" dirty="0"/>
          </a:p>
        </p:txBody>
      </p:sp>
      <p:sp>
        <p:nvSpPr>
          <p:cNvPr id="10" name="Shape 8"/>
          <p:cNvSpPr/>
          <p:nvPr/>
        </p:nvSpPr>
        <p:spPr>
          <a:xfrm>
            <a:off x="548640" y="3712464"/>
            <a:ext cx="11094415" cy="658368"/>
          </a:xfrm>
          <a:prstGeom prst="roundRect">
            <a:avLst>
              <a:gd name="adj" fmla="val 16667"/>
            </a:avLst>
          </a:prstGeom>
          <a:solidFill>
            <a:srgbClr val="221E1A"/>
          </a:solidFill>
          <a:ln w="12700">
            <a:solidFill>
              <a:srgbClr val="3A342F"/>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The subagent needs </a:t>
            </a:r>
            <a:pPr indent="0" marL="0">
              <a:buNone/>
            </a:pPr>
            <a:r>
              <a:rPr lang="en-US" sz="1700" dirty="0">
                <a:solidFill>
                  <a:srgbClr val="E8C8B0"/>
                </a:solidFill>
                <a:latin typeface="Consolas" pitchFamily="34" charset="0"/>
                <a:ea typeface="Consolas" pitchFamily="34" charset="-122"/>
                <a:cs typeface="Consolas" pitchFamily="34" charset="-120"/>
              </a:rPr>
              <a:t>tool_choice: any</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The subagent's </a:t>
            </a:r>
            <a:pPr indent="0" marL="0">
              <a:buNone/>
            </a:pPr>
            <a:r>
              <a:rPr lang="en-US" sz="1700" dirty="0">
                <a:solidFill>
                  <a:srgbClr val="E8C8B0"/>
                </a:solidFill>
                <a:latin typeface="Consolas" pitchFamily="34" charset="0"/>
                <a:ea typeface="Consolas" pitchFamily="34" charset="-122"/>
                <a:cs typeface="Consolas" pitchFamily="34" charset="-120"/>
              </a:rPr>
              <a:t>max_tokens</a:t>
            </a:r>
            <a:pPr indent="0" marL="0">
              <a:buNone/>
            </a:pPr>
            <a:r>
              <a:rPr lang="en-US" sz="1700" dirty="0">
                <a:solidFill>
                  <a:srgbClr val="6A615A"/>
                </a:solidFill>
                <a:latin typeface="Arial" pitchFamily="34" charset="0"/>
                <a:ea typeface="Arial" pitchFamily="34" charset="-122"/>
                <a:cs typeface="Arial" pitchFamily="34" charset="-120"/>
              </a:rPr>
              <a:t> is too high</a:t>
            </a:r>
            <a:endParaRPr lang="en-US" sz="1700" dirty="0"/>
          </a:p>
        </p:txBody>
      </p:sp>
      <p:sp>
        <p:nvSpPr>
          <p:cNvPr id="16" name="Shape 14"/>
          <p:cNvSpPr/>
          <p:nvPr/>
        </p:nvSpPr>
        <p:spPr>
          <a:xfrm>
            <a:off x="548640" y="5367528"/>
            <a:ext cx="11094415" cy="960120"/>
          </a:xfrm>
          <a:prstGeom prst="roundRect">
            <a:avLst>
              <a:gd name="adj" fmla="val 11429"/>
            </a:avLst>
          </a:prstGeom>
          <a:solidFill>
            <a:srgbClr val="1D2B27"/>
          </a:solidFill>
          <a:ln w="12700">
            <a:solidFill>
              <a:srgbClr val="5FB3A1"/>
            </a:solidFill>
            <a:prstDash val="solid"/>
          </a:ln>
        </p:spPr>
      </p:sp>
      <p:sp>
        <p:nvSpPr>
          <p:cNvPr id="17" name="Text 15"/>
          <p:cNvSpPr txBox="1"/>
          <p:nvPr/>
        </p:nvSpPr>
        <p:spPr>
          <a:xfrm>
            <a:off x="777240" y="5367528"/>
            <a:ext cx="10637215" cy="960120"/>
          </a:xfrm>
          <a:prstGeom prst="rect">
            <a:avLst/>
          </a:prstGeom>
          <a:noFill/>
          <a:ln/>
        </p:spPr>
        <p:txBody>
          <a:bodyPr wrap="square" lIns="0" tIns="0" rIns="0" bIns="0" rtlCol="0" anchor="ctr"/>
          <a:lstStyle/>
          <a:p>
            <a:pPr indent="0" marL="0">
              <a:buNone/>
            </a:pPr>
            <a:r>
              <a:rPr lang="en-US" sz="1600" b="1" dirty="0">
                <a:solidFill>
                  <a:srgbClr val="5FB3A1"/>
                </a:solidFill>
                <a:latin typeface="Arial" pitchFamily="34" charset="0"/>
                <a:ea typeface="Arial" pitchFamily="34" charset="-122"/>
                <a:cs typeface="Arial" pitchFamily="34" charset="-120"/>
              </a:rPr>
              <a:t>✓ A.  </a:t>
            </a:r>
            <a:pPr indent="0" marL="0">
              <a:buNone/>
            </a:pPr>
            <a:r>
              <a:rPr lang="en-US" sz="1600" dirty="0">
                <a:solidFill>
                  <a:srgbClr val="EEE9E3"/>
                </a:solidFill>
                <a:latin typeface="Arial" pitchFamily="34" charset="0"/>
                <a:ea typeface="Arial" pitchFamily="34" charset="-122"/>
                <a:cs typeface="Arial" pitchFamily="34" charset="-120"/>
              </a:rPr>
              <a:t>Subagents don't inherit the coordinator's history. Everything they need (the document, the goal, the output format) has to be in their prompt.</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3 / 6 · DOMAIN 2 · TOOL DESIGN</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EE9E3"/>
                </a:solidFill>
                <a:latin typeface="Arial" pitchFamily="34" charset="0"/>
                <a:ea typeface="Arial" pitchFamily="34" charset="-122"/>
                <a:cs typeface="Arial" pitchFamily="34" charset="-120"/>
              </a:rPr>
              <a:t>When Claude “uses a tool”, what actually happens?</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Claude runs the function internally and returns the result</a:t>
            </a:r>
            <a:endParaRPr lang="en-US" sz="1700" dirty="0"/>
          </a:p>
        </p:txBody>
      </p:sp>
      <p:sp>
        <p:nvSpPr>
          <p:cNvPr id="7" name="Shape 5"/>
          <p:cNvSpPr/>
          <p:nvPr/>
        </p:nvSpPr>
        <p:spPr>
          <a:xfrm>
            <a:off x="548640" y="2907792"/>
            <a:ext cx="11094415" cy="658368"/>
          </a:xfrm>
          <a:prstGeom prst="roundRect">
            <a:avLst>
              <a:gd name="adj" fmla="val 16667"/>
            </a:avLst>
          </a:prstGeom>
          <a:solidFill>
            <a:srgbClr val="221E1A"/>
          </a:solidFill>
          <a:ln w="12700">
            <a:solidFill>
              <a:srgbClr val="3A342F"/>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Claude emits a structured </a:t>
            </a:r>
            <a:pPr indent="0" marL="0">
              <a:buNone/>
            </a:pPr>
            <a:r>
              <a:rPr lang="en-US" sz="1700" dirty="0">
                <a:solidFill>
                  <a:srgbClr val="E8C8B0"/>
                </a:solidFill>
                <a:latin typeface="Consolas" pitchFamily="34" charset="0"/>
                <a:ea typeface="Consolas" pitchFamily="34" charset="-122"/>
                <a:cs typeface="Consolas" pitchFamily="34" charset="-120"/>
              </a:rPr>
              <a:t>tool_use</a:t>
            </a:r>
            <a:pPr indent="0" marL="0">
              <a:buNone/>
            </a:pPr>
            <a:r>
              <a:rPr lang="en-US" sz="1700" dirty="0">
                <a:solidFill>
                  <a:srgbClr val="EEE9E3"/>
                </a:solidFill>
                <a:latin typeface="Arial" pitchFamily="34" charset="0"/>
                <a:ea typeface="Arial" pitchFamily="34" charset="-122"/>
                <a:cs typeface="Arial" pitchFamily="34" charset="-120"/>
              </a:rPr>
              <a:t> request, your code runs it and returns a </a:t>
            </a:r>
            <a:pPr indent="0" marL="0">
              <a:buNone/>
            </a:pPr>
            <a:r>
              <a:rPr lang="en-US" sz="1700" dirty="0">
                <a:solidFill>
                  <a:srgbClr val="E8C8B0"/>
                </a:solidFill>
                <a:latin typeface="Consolas" pitchFamily="34" charset="0"/>
                <a:ea typeface="Consolas" pitchFamily="34" charset="-122"/>
                <a:cs typeface="Consolas" pitchFamily="34" charset="-120"/>
              </a:rPr>
              <a:t>tool_result</a:t>
            </a:r>
            <a:endParaRPr lang="en-US" sz="1700" dirty="0"/>
          </a:p>
        </p:txBody>
      </p:sp>
      <p:sp>
        <p:nvSpPr>
          <p:cNvPr id="10" name="Shape 8"/>
          <p:cNvSpPr/>
          <p:nvPr/>
        </p:nvSpPr>
        <p:spPr>
          <a:xfrm>
            <a:off x="548640" y="3712464"/>
            <a:ext cx="11094415" cy="658368"/>
          </a:xfrm>
          <a:prstGeom prst="roundRect">
            <a:avLst>
              <a:gd name="adj" fmla="val 16667"/>
            </a:avLst>
          </a:prstGeom>
          <a:solidFill>
            <a:srgbClr val="221E1A"/>
          </a:solidFill>
          <a:ln w="12700">
            <a:solidFill>
              <a:srgbClr val="3A342F"/>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Anthropic's servers run your function</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Claude rewrites the tool as Python and runs it in a sandbox</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3 / 6 · DOMAIN 2 · TOOL DESIGN · ANSWER</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EE9E3"/>
                </a:solidFill>
                <a:latin typeface="Arial" pitchFamily="34" charset="0"/>
                <a:ea typeface="Arial" pitchFamily="34" charset="-122"/>
                <a:cs typeface="Arial" pitchFamily="34" charset="-120"/>
              </a:rPr>
              <a:t>When Claude “uses a tool”, what actually happens?</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Claude runs the function internally and returns the result</a:t>
            </a:r>
            <a:endParaRPr lang="en-US" sz="1700" dirty="0"/>
          </a:p>
        </p:txBody>
      </p:sp>
      <p:sp>
        <p:nvSpPr>
          <p:cNvPr id="7" name="Shape 5"/>
          <p:cNvSpPr/>
          <p:nvPr/>
        </p:nvSpPr>
        <p:spPr>
          <a:xfrm>
            <a:off x="548640" y="2907792"/>
            <a:ext cx="11094415" cy="658368"/>
          </a:xfrm>
          <a:prstGeom prst="roundRect">
            <a:avLst>
              <a:gd name="adj" fmla="val 16667"/>
            </a:avLst>
          </a:prstGeom>
          <a:solidFill>
            <a:srgbClr val="1D2B27"/>
          </a:solidFill>
          <a:ln w="12700">
            <a:solidFill>
              <a:srgbClr val="5FB3A1"/>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5FB3A1"/>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Claude emits a structured </a:t>
            </a:r>
            <a:pPr indent="0" marL="0">
              <a:buNone/>
            </a:pPr>
            <a:r>
              <a:rPr lang="en-US" sz="1700" dirty="0">
                <a:solidFill>
                  <a:srgbClr val="E8C8B0"/>
                </a:solidFill>
                <a:latin typeface="Consolas" pitchFamily="34" charset="0"/>
                <a:ea typeface="Consolas" pitchFamily="34" charset="-122"/>
                <a:cs typeface="Consolas" pitchFamily="34" charset="-120"/>
              </a:rPr>
              <a:t>tool_use</a:t>
            </a:r>
            <a:pPr indent="0" marL="0">
              <a:buNone/>
            </a:pPr>
            <a:r>
              <a:rPr lang="en-US" sz="1700" dirty="0">
                <a:solidFill>
                  <a:srgbClr val="EEE9E3"/>
                </a:solidFill>
                <a:latin typeface="Arial" pitchFamily="34" charset="0"/>
                <a:ea typeface="Arial" pitchFamily="34" charset="-122"/>
                <a:cs typeface="Arial" pitchFamily="34" charset="-120"/>
              </a:rPr>
              <a:t> request, your code runs it and returns a </a:t>
            </a:r>
            <a:pPr indent="0" marL="0">
              <a:buNone/>
            </a:pPr>
            <a:r>
              <a:rPr lang="en-US" sz="1700" dirty="0">
                <a:solidFill>
                  <a:srgbClr val="E8C8B0"/>
                </a:solidFill>
                <a:latin typeface="Consolas" pitchFamily="34" charset="0"/>
                <a:ea typeface="Consolas" pitchFamily="34" charset="-122"/>
                <a:cs typeface="Consolas" pitchFamily="34" charset="-120"/>
              </a:rPr>
              <a:t>tool_result</a:t>
            </a:r>
            <a:endParaRPr lang="en-US" sz="1700" dirty="0"/>
          </a:p>
        </p:txBody>
      </p:sp>
      <p:sp>
        <p:nvSpPr>
          <p:cNvPr id="10" name="Shape 8"/>
          <p:cNvSpPr/>
          <p:nvPr/>
        </p:nvSpPr>
        <p:spPr>
          <a:xfrm>
            <a:off x="548640" y="3712464"/>
            <a:ext cx="11094415" cy="658368"/>
          </a:xfrm>
          <a:prstGeom prst="roundRect">
            <a:avLst>
              <a:gd name="adj" fmla="val 16667"/>
            </a:avLst>
          </a:prstGeom>
          <a:solidFill>
            <a:srgbClr val="221E1A"/>
          </a:solidFill>
          <a:ln w="12700">
            <a:solidFill>
              <a:srgbClr val="3A342F"/>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Anthropic's servers run your function</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Claude rewrites the tool as Python and runs it in a sandbox</a:t>
            </a:r>
            <a:endParaRPr lang="en-US" sz="1700" dirty="0"/>
          </a:p>
        </p:txBody>
      </p:sp>
      <p:sp>
        <p:nvSpPr>
          <p:cNvPr id="16" name="Shape 14"/>
          <p:cNvSpPr/>
          <p:nvPr/>
        </p:nvSpPr>
        <p:spPr>
          <a:xfrm>
            <a:off x="548640" y="5367528"/>
            <a:ext cx="11094415" cy="960120"/>
          </a:xfrm>
          <a:prstGeom prst="roundRect">
            <a:avLst>
              <a:gd name="adj" fmla="val 11429"/>
            </a:avLst>
          </a:prstGeom>
          <a:solidFill>
            <a:srgbClr val="1D2B27"/>
          </a:solidFill>
          <a:ln w="12700">
            <a:solidFill>
              <a:srgbClr val="5FB3A1"/>
            </a:solidFill>
            <a:prstDash val="solid"/>
          </a:ln>
        </p:spPr>
      </p:sp>
      <p:sp>
        <p:nvSpPr>
          <p:cNvPr id="17" name="Text 15"/>
          <p:cNvSpPr txBox="1"/>
          <p:nvPr/>
        </p:nvSpPr>
        <p:spPr>
          <a:xfrm>
            <a:off x="777240" y="5367528"/>
            <a:ext cx="10637215" cy="960120"/>
          </a:xfrm>
          <a:prstGeom prst="rect">
            <a:avLst/>
          </a:prstGeom>
          <a:noFill/>
          <a:ln/>
        </p:spPr>
        <p:txBody>
          <a:bodyPr wrap="square" lIns="0" tIns="0" rIns="0" bIns="0" rtlCol="0" anchor="ctr"/>
          <a:lstStyle/>
          <a:p>
            <a:pPr indent="0" marL="0">
              <a:buNone/>
            </a:pPr>
            <a:r>
              <a:rPr lang="en-US" sz="1600" b="1" dirty="0">
                <a:solidFill>
                  <a:srgbClr val="5FB3A1"/>
                </a:solidFill>
                <a:latin typeface="Arial" pitchFamily="34" charset="0"/>
                <a:ea typeface="Arial" pitchFamily="34" charset="-122"/>
                <a:cs typeface="Arial" pitchFamily="34" charset="-120"/>
              </a:rPr>
              <a:t>✓ B.  </a:t>
            </a:r>
            <a:pPr indent="0" marL="0">
              <a:buNone/>
            </a:pPr>
            <a:r>
              <a:rPr lang="en-US" sz="1600" dirty="0">
                <a:solidFill>
                  <a:srgbClr val="EEE9E3"/>
                </a:solidFill>
                <a:latin typeface="Arial" pitchFamily="34" charset="0"/>
                <a:ea typeface="Arial" pitchFamily="34" charset="-122"/>
                <a:cs typeface="Arial" pitchFamily="34" charset="-120"/>
              </a:rPr>
              <a:t>The model proposes and your code executes. The result goes back in a </a:t>
            </a:r>
            <a:pPr indent="0" marL="0">
              <a:buNone/>
            </a:pPr>
            <a:r>
              <a:rPr lang="en-US" sz="1600" dirty="0">
                <a:solidFill>
                  <a:srgbClr val="E8C8B0"/>
                </a:solidFill>
                <a:latin typeface="Consolas" pitchFamily="34" charset="0"/>
                <a:ea typeface="Consolas" pitchFamily="34" charset="-122"/>
                <a:cs typeface="Consolas" pitchFamily="34" charset="-120"/>
              </a:rPr>
              <a:t>tool_result</a:t>
            </a:r>
            <a:pPr indent="0" marL="0">
              <a:buNone/>
            </a:pPr>
            <a:r>
              <a:rPr lang="en-US" sz="1600" dirty="0">
                <a:solidFill>
                  <a:srgbClr val="EEE9E3"/>
                </a:solidFill>
                <a:latin typeface="Arial" pitchFamily="34" charset="0"/>
                <a:ea typeface="Arial" pitchFamily="34" charset="-122"/>
                <a:cs typeface="Arial" pitchFamily="34" charset="-120"/>
              </a:rPr>
              <a:t> block matched by </a:t>
            </a:r>
            <a:pPr indent="0" marL="0">
              <a:buNone/>
            </a:pPr>
            <a:r>
              <a:rPr lang="en-US" sz="1600" dirty="0">
                <a:solidFill>
                  <a:srgbClr val="E8C8B0"/>
                </a:solidFill>
                <a:latin typeface="Consolas" pitchFamily="34" charset="0"/>
                <a:ea typeface="Consolas" pitchFamily="34" charset="-122"/>
                <a:cs typeface="Consolas" pitchFamily="34" charset="-120"/>
              </a:rPr>
              <a:t>tool_use_id</a:t>
            </a:r>
            <a:pPr indent="0" marL="0">
              <a:buNone/>
            </a:pPr>
            <a:r>
              <a:rPr lang="en-US" sz="1600" dirty="0">
                <a:solidFill>
                  <a:srgbClr val="EEE9E3"/>
                </a:solidFill>
                <a:latin typeface="Arial" pitchFamily="34" charset="0"/>
                <a:ea typeface="Arial" pitchFamily="34" charset="-122"/>
                <a:cs typeface="Arial" pitchFamily="34" charset="-120"/>
              </a:rPr>
              <a:t>.</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4 / 6 · DOMAIN 3 · CLAUDE CODE</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EE9E3"/>
                </a:solidFill>
                <a:latin typeface="Arial" pitchFamily="34" charset="0"/>
                <a:ea typeface="Arial" pitchFamily="34" charset="-122"/>
                <a:cs typeface="Arial" pitchFamily="34" charset="-120"/>
              </a:rPr>
              <a:t>A new engineer's Claude Code ignores the team's coding standards. The lead set them up months ago in their own </a:t>
            </a:r>
            <a:pPr indent="0" marL="0">
              <a:buNone/>
            </a:pPr>
            <a:r>
              <a:rPr lang="en-US" sz="2400" b="1" dirty="0">
                <a:solidFill>
                  <a:srgbClr val="E8C8B0"/>
                </a:solidFill>
                <a:latin typeface="Consolas" pitchFamily="34" charset="0"/>
                <a:ea typeface="Consolas" pitchFamily="34" charset="-122"/>
                <a:cs typeface="Consolas" pitchFamily="34" charset="-120"/>
              </a:rPr>
              <a:t>~/.claude/CLAUDE.md</a:t>
            </a:r>
            <a:pPr indent="0" marL="0">
              <a:buNone/>
            </a:pPr>
            <a:r>
              <a:rPr lang="en-US" sz="2400" b="1" dirty="0">
                <a:solidFill>
                  <a:srgbClr val="EEE9E3"/>
                </a:solidFill>
                <a:latin typeface="Arial" pitchFamily="34" charset="0"/>
                <a:ea typeface="Arial" pitchFamily="34" charset="-122"/>
                <a:cs typeface="Arial" pitchFamily="34" charset="-120"/>
              </a:rPr>
              <a:t>. What's the fix?</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Copy the lead's file to the new engineer's machine</a:t>
            </a:r>
            <a:endParaRPr lang="en-US" sz="1700" dirty="0"/>
          </a:p>
        </p:txBody>
      </p:sp>
      <p:sp>
        <p:nvSpPr>
          <p:cNvPr id="7" name="Shape 5"/>
          <p:cNvSpPr/>
          <p:nvPr/>
        </p:nvSpPr>
        <p:spPr>
          <a:xfrm>
            <a:off x="548640" y="2907792"/>
            <a:ext cx="11094415" cy="658368"/>
          </a:xfrm>
          <a:prstGeom prst="roundRect">
            <a:avLst>
              <a:gd name="adj" fmla="val 16667"/>
            </a:avLst>
          </a:prstGeom>
          <a:solidFill>
            <a:srgbClr val="221E1A"/>
          </a:solidFill>
          <a:ln w="12700">
            <a:solidFill>
              <a:srgbClr val="3A342F"/>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Paste the standards into every session</a:t>
            </a:r>
            <a:endParaRPr lang="en-US" sz="1700" dirty="0"/>
          </a:p>
        </p:txBody>
      </p:sp>
      <p:sp>
        <p:nvSpPr>
          <p:cNvPr id="10" name="Shape 8"/>
          <p:cNvSpPr/>
          <p:nvPr/>
        </p:nvSpPr>
        <p:spPr>
          <a:xfrm>
            <a:off x="548640" y="3712464"/>
            <a:ext cx="11094415" cy="658368"/>
          </a:xfrm>
          <a:prstGeom prst="roundRect">
            <a:avLst>
              <a:gd name="adj" fmla="val 16667"/>
            </a:avLst>
          </a:prstGeom>
          <a:solidFill>
            <a:srgbClr val="221E1A"/>
          </a:solidFill>
          <a:ln w="12700">
            <a:solidFill>
              <a:srgbClr val="3A342F"/>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Move them to the project's </a:t>
            </a:r>
            <a:pPr indent="0" marL="0">
              <a:buNone/>
            </a:pPr>
            <a:r>
              <a:rPr lang="en-US" sz="1700" dirty="0">
                <a:solidFill>
                  <a:srgbClr val="E8C8B0"/>
                </a:solidFill>
                <a:latin typeface="Consolas" pitchFamily="34" charset="0"/>
                <a:ea typeface="Consolas" pitchFamily="34" charset="-122"/>
                <a:cs typeface="Consolas" pitchFamily="34" charset="-120"/>
              </a:rPr>
              <a:t>CLAUDE.md</a:t>
            </a:r>
            <a:pPr indent="0" marL="0">
              <a:buNone/>
            </a:pPr>
            <a:r>
              <a:rPr lang="en-US" sz="1700" dirty="0">
                <a:solidFill>
                  <a:srgbClr val="EEE9E3"/>
                </a:solidFill>
                <a:latin typeface="Arial" pitchFamily="34" charset="0"/>
                <a:ea typeface="Arial" pitchFamily="34" charset="-122"/>
                <a:cs typeface="Arial" pitchFamily="34" charset="-120"/>
              </a:rPr>
              <a:t> and commit it</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Increase the context window</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4 / 6 · DOMAIN 3 · CLAUDE CODE · ANSWER</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EE9E3"/>
                </a:solidFill>
                <a:latin typeface="Arial" pitchFamily="34" charset="0"/>
                <a:ea typeface="Arial" pitchFamily="34" charset="-122"/>
                <a:cs typeface="Arial" pitchFamily="34" charset="-120"/>
              </a:rPr>
              <a:t>A new engineer's Claude Code ignores the team's coding standards. The lead set them up months ago in their own </a:t>
            </a:r>
            <a:pPr indent="0" marL="0">
              <a:buNone/>
            </a:pPr>
            <a:r>
              <a:rPr lang="en-US" sz="2400" b="1" dirty="0">
                <a:solidFill>
                  <a:srgbClr val="E8C8B0"/>
                </a:solidFill>
                <a:latin typeface="Consolas" pitchFamily="34" charset="0"/>
                <a:ea typeface="Consolas" pitchFamily="34" charset="-122"/>
                <a:cs typeface="Consolas" pitchFamily="34" charset="-120"/>
              </a:rPr>
              <a:t>~/.claude/CLAUDE.md</a:t>
            </a:r>
            <a:pPr indent="0" marL="0">
              <a:buNone/>
            </a:pPr>
            <a:r>
              <a:rPr lang="en-US" sz="2400" b="1" dirty="0">
                <a:solidFill>
                  <a:srgbClr val="EEE9E3"/>
                </a:solidFill>
                <a:latin typeface="Arial" pitchFamily="34" charset="0"/>
                <a:ea typeface="Arial" pitchFamily="34" charset="-122"/>
                <a:cs typeface="Arial" pitchFamily="34" charset="-120"/>
              </a:rPr>
              <a:t>. What's the fix?</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Copy the lead's file to the new engineer's machine</a:t>
            </a:r>
            <a:endParaRPr lang="en-US" sz="1700" dirty="0"/>
          </a:p>
        </p:txBody>
      </p:sp>
      <p:sp>
        <p:nvSpPr>
          <p:cNvPr id="7" name="Shape 5"/>
          <p:cNvSpPr/>
          <p:nvPr/>
        </p:nvSpPr>
        <p:spPr>
          <a:xfrm>
            <a:off x="548640" y="2907792"/>
            <a:ext cx="11094415" cy="658368"/>
          </a:xfrm>
          <a:prstGeom prst="roundRect">
            <a:avLst>
              <a:gd name="adj" fmla="val 16667"/>
            </a:avLst>
          </a:prstGeom>
          <a:solidFill>
            <a:srgbClr val="221E1A"/>
          </a:solidFill>
          <a:ln w="12700">
            <a:solidFill>
              <a:srgbClr val="3A342F"/>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Paste the standards into every session</a:t>
            </a:r>
            <a:endParaRPr lang="en-US" sz="1700" dirty="0"/>
          </a:p>
        </p:txBody>
      </p:sp>
      <p:sp>
        <p:nvSpPr>
          <p:cNvPr id="10" name="Shape 8"/>
          <p:cNvSpPr/>
          <p:nvPr/>
        </p:nvSpPr>
        <p:spPr>
          <a:xfrm>
            <a:off x="548640" y="3712464"/>
            <a:ext cx="11094415" cy="658368"/>
          </a:xfrm>
          <a:prstGeom prst="roundRect">
            <a:avLst>
              <a:gd name="adj" fmla="val 16667"/>
            </a:avLst>
          </a:prstGeom>
          <a:solidFill>
            <a:srgbClr val="1D2B27"/>
          </a:solidFill>
          <a:ln w="12700">
            <a:solidFill>
              <a:srgbClr val="5FB3A1"/>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5FB3A1"/>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Move them to the project's </a:t>
            </a:r>
            <a:pPr indent="0" marL="0">
              <a:buNone/>
            </a:pPr>
            <a:r>
              <a:rPr lang="en-US" sz="1700" dirty="0">
                <a:solidFill>
                  <a:srgbClr val="E8C8B0"/>
                </a:solidFill>
                <a:latin typeface="Consolas" pitchFamily="34" charset="0"/>
                <a:ea typeface="Consolas" pitchFamily="34" charset="-122"/>
                <a:cs typeface="Consolas" pitchFamily="34" charset="-120"/>
              </a:rPr>
              <a:t>CLAUDE.md</a:t>
            </a:r>
            <a:pPr indent="0" marL="0">
              <a:buNone/>
            </a:pPr>
            <a:r>
              <a:rPr lang="en-US" sz="1700" dirty="0">
                <a:solidFill>
                  <a:srgbClr val="EEE9E3"/>
                </a:solidFill>
                <a:latin typeface="Arial" pitchFamily="34" charset="0"/>
                <a:ea typeface="Arial" pitchFamily="34" charset="-122"/>
                <a:cs typeface="Arial" pitchFamily="34" charset="-120"/>
              </a:rPr>
              <a:t> and commit it</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Increase the context window</a:t>
            </a:r>
            <a:endParaRPr lang="en-US" sz="1700" dirty="0"/>
          </a:p>
        </p:txBody>
      </p:sp>
      <p:sp>
        <p:nvSpPr>
          <p:cNvPr id="16" name="Shape 14"/>
          <p:cNvSpPr/>
          <p:nvPr/>
        </p:nvSpPr>
        <p:spPr>
          <a:xfrm>
            <a:off x="548640" y="5367528"/>
            <a:ext cx="11094415" cy="960120"/>
          </a:xfrm>
          <a:prstGeom prst="roundRect">
            <a:avLst>
              <a:gd name="adj" fmla="val 11429"/>
            </a:avLst>
          </a:prstGeom>
          <a:solidFill>
            <a:srgbClr val="1D2B27"/>
          </a:solidFill>
          <a:ln w="12700">
            <a:solidFill>
              <a:srgbClr val="5FB3A1"/>
            </a:solidFill>
            <a:prstDash val="solid"/>
          </a:ln>
        </p:spPr>
      </p:sp>
      <p:sp>
        <p:nvSpPr>
          <p:cNvPr id="17" name="Text 15"/>
          <p:cNvSpPr txBox="1"/>
          <p:nvPr/>
        </p:nvSpPr>
        <p:spPr>
          <a:xfrm>
            <a:off x="777240" y="5367528"/>
            <a:ext cx="10637215" cy="960120"/>
          </a:xfrm>
          <a:prstGeom prst="rect">
            <a:avLst/>
          </a:prstGeom>
          <a:noFill/>
          <a:ln/>
        </p:spPr>
        <p:txBody>
          <a:bodyPr wrap="square" lIns="0" tIns="0" rIns="0" bIns="0" rtlCol="0" anchor="ctr"/>
          <a:lstStyle/>
          <a:p>
            <a:pPr indent="0" marL="0">
              <a:buNone/>
            </a:pPr>
            <a:r>
              <a:rPr lang="en-US" sz="1600" b="1" dirty="0">
                <a:solidFill>
                  <a:srgbClr val="5FB3A1"/>
                </a:solidFill>
                <a:latin typeface="Arial" pitchFamily="34" charset="0"/>
                <a:ea typeface="Arial" pitchFamily="34" charset="-122"/>
                <a:cs typeface="Arial" pitchFamily="34" charset="-120"/>
              </a:rPr>
              <a:t>✓ C.  </a:t>
            </a:r>
            <a:pPr indent="0" marL="0">
              <a:buNone/>
            </a:pPr>
            <a:r>
              <a:rPr lang="en-US" sz="1600" dirty="0">
                <a:solidFill>
                  <a:srgbClr val="EEE9E3"/>
                </a:solidFill>
                <a:latin typeface="Arial" pitchFamily="34" charset="0"/>
                <a:ea typeface="Arial" pitchFamily="34" charset="-122"/>
                <a:cs typeface="Arial" pitchFamily="34" charset="-120"/>
              </a:rPr>
              <a:t>User-level </a:t>
            </a:r>
            <a:pPr indent="0" marL="0">
              <a:buNone/>
            </a:pPr>
            <a:r>
              <a:rPr lang="en-US" sz="1600" dirty="0">
                <a:solidFill>
                  <a:srgbClr val="E8C8B0"/>
                </a:solidFill>
                <a:latin typeface="Consolas" pitchFamily="34" charset="0"/>
                <a:ea typeface="Consolas" pitchFamily="34" charset="-122"/>
                <a:cs typeface="Consolas" pitchFamily="34" charset="-120"/>
              </a:rPr>
              <a:t>~/.claude/CLAUDE.md</a:t>
            </a:r>
            <a:pPr indent="0" marL="0">
              <a:buNone/>
            </a:pPr>
            <a:r>
              <a:rPr lang="en-US" sz="1600" dirty="0">
                <a:solidFill>
                  <a:srgbClr val="EEE9E3"/>
                </a:solidFill>
                <a:latin typeface="Arial" pitchFamily="34" charset="0"/>
                <a:ea typeface="Arial" pitchFamily="34" charset="-122"/>
                <a:cs typeface="Arial" pitchFamily="34" charset="-120"/>
              </a:rPr>
              <a:t> applies only to that person. Team conventions belong in the project's </a:t>
            </a:r>
            <a:pPr indent="0" marL="0">
              <a:buNone/>
            </a:pPr>
            <a:r>
              <a:rPr lang="en-US" sz="1600" dirty="0">
                <a:solidFill>
                  <a:srgbClr val="E8C8B0"/>
                </a:solidFill>
                <a:latin typeface="Consolas" pitchFamily="34" charset="0"/>
                <a:ea typeface="Consolas" pitchFamily="34" charset="-122"/>
                <a:cs typeface="Consolas" pitchFamily="34" charset="-120"/>
              </a:rPr>
              <a:t>CLAUDE.md</a:t>
            </a:r>
            <a:pPr indent="0" marL="0">
              <a:buNone/>
            </a:pPr>
            <a:r>
              <a:rPr lang="en-US" sz="1600" dirty="0">
                <a:solidFill>
                  <a:srgbClr val="EEE9E3"/>
                </a:solidFill>
                <a:latin typeface="Arial" pitchFamily="34" charset="0"/>
                <a:ea typeface="Arial" pitchFamily="34" charset="-122"/>
                <a:cs typeface="Arial" pitchFamily="34" charset="-120"/>
              </a:rPr>
              <a:t>, committed to version control.</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5 / 6 · DOMAIN 4 · STRUCTURED OUTPUT</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EE9E3"/>
                </a:solidFill>
                <a:latin typeface="Arial" pitchFamily="34" charset="0"/>
                <a:ea typeface="Arial" pitchFamily="34" charset="-122"/>
                <a:cs typeface="Arial" pitchFamily="34" charset="-120"/>
              </a:rPr>
              <a:t>An extraction pipeline sometimes returns broken JSON, and separately, line items that don't add up to the stated total. Which fixes match the two problems?</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Both are syntax errors, so a JSON schema fixes both</a:t>
            </a:r>
            <a:endParaRPr lang="en-US" sz="1700" dirty="0"/>
          </a:p>
        </p:txBody>
      </p:sp>
      <p:sp>
        <p:nvSpPr>
          <p:cNvPr id="7" name="Shape 5"/>
          <p:cNvSpPr/>
          <p:nvPr/>
        </p:nvSpPr>
        <p:spPr>
          <a:xfrm>
            <a:off x="548640" y="2907792"/>
            <a:ext cx="11094415" cy="658368"/>
          </a:xfrm>
          <a:prstGeom prst="roundRect">
            <a:avLst>
              <a:gd name="adj" fmla="val 16667"/>
            </a:avLst>
          </a:prstGeom>
          <a:solidFill>
            <a:srgbClr val="221E1A"/>
          </a:solidFill>
          <a:ln w="12700">
            <a:solidFill>
              <a:srgbClr val="3A342F"/>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Both are semantic errors, so validate and retry for both</a:t>
            </a:r>
            <a:endParaRPr lang="en-US" sz="1700" dirty="0"/>
          </a:p>
        </p:txBody>
      </p:sp>
      <p:sp>
        <p:nvSpPr>
          <p:cNvPr id="10" name="Shape 8"/>
          <p:cNvSpPr/>
          <p:nvPr/>
        </p:nvSpPr>
        <p:spPr>
          <a:xfrm>
            <a:off x="548640" y="3712464"/>
            <a:ext cx="11094415" cy="658368"/>
          </a:xfrm>
          <a:prstGeom prst="roundRect">
            <a:avLst>
              <a:gd name="adj" fmla="val 16667"/>
            </a:avLst>
          </a:prstGeom>
          <a:solidFill>
            <a:srgbClr val="221E1A"/>
          </a:solidFill>
          <a:ln w="12700">
            <a:solidFill>
              <a:srgbClr val="3A342F"/>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Broken JSON: use a JSON schema. Wrong totals: validate and retry with feedback</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Broken JSON is semantic, wrong totals are syntax</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5 / 6 · DOMAIN 4 · STRUCTURED OUTPUT · ANSWER</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EE9E3"/>
                </a:solidFill>
                <a:latin typeface="Arial" pitchFamily="34" charset="0"/>
                <a:ea typeface="Arial" pitchFamily="34" charset="-122"/>
                <a:cs typeface="Arial" pitchFamily="34" charset="-120"/>
              </a:rPr>
              <a:t>An extraction pipeline sometimes returns broken JSON, and separately, line items that don't add up to the stated total. Which fixes match the two problems?</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Both are syntax errors, so a JSON schema fixes both</a:t>
            </a:r>
            <a:endParaRPr lang="en-US" sz="1700" dirty="0"/>
          </a:p>
        </p:txBody>
      </p:sp>
      <p:sp>
        <p:nvSpPr>
          <p:cNvPr id="7" name="Shape 5"/>
          <p:cNvSpPr/>
          <p:nvPr/>
        </p:nvSpPr>
        <p:spPr>
          <a:xfrm>
            <a:off x="548640" y="2907792"/>
            <a:ext cx="11094415" cy="658368"/>
          </a:xfrm>
          <a:prstGeom prst="roundRect">
            <a:avLst>
              <a:gd name="adj" fmla="val 16667"/>
            </a:avLst>
          </a:prstGeom>
          <a:solidFill>
            <a:srgbClr val="221E1A"/>
          </a:solidFill>
          <a:ln w="12700">
            <a:solidFill>
              <a:srgbClr val="3A342F"/>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Both are semantic errors, so validate and retry for both</a:t>
            </a:r>
            <a:endParaRPr lang="en-US" sz="1700" dirty="0"/>
          </a:p>
        </p:txBody>
      </p:sp>
      <p:sp>
        <p:nvSpPr>
          <p:cNvPr id="10" name="Shape 8"/>
          <p:cNvSpPr/>
          <p:nvPr/>
        </p:nvSpPr>
        <p:spPr>
          <a:xfrm>
            <a:off x="548640" y="3712464"/>
            <a:ext cx="11094415" cy="658368"/>
          </a:xfrm>
          <a:prstGeom prst="roundRect">
            <a:avLst>
              <a:gd name="adj" fmla="val 16667"/>
            </a:avLst>
          </a:prstGeom>
          <a:solidFill>
            <a:srgbClr val="1D2B27"/>
          </a:solidFill>
          <a:ln w="12700">
            <a:solidFill>
              <a:srgbClr val="5FB3A1"/>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5FB3A1"/>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Broken JSON: use a JSON schema. Wrong totals: validate and retry with feedback</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Broken JSON is semantic, wrong totals are syntax</a:t>
            </a:r>
            <a:endParaRPr lang="en-US" sz="1700" dirty="0"/>
          </a:p>
        </p:txBody>
      </p:sp>
      <p:sp>
        <p:nvSpPr>
          <p:cNvPr id="16" name="Shape 14"/>
          <p:cNvSpPr/>
          <p:nvPr/>
        </p:nvSpPr>
        <p:spPr>
          <a:xfrm>
            <a:off x="548640" y="5367528"/>
            <a:ext cx="11094415" cy="960120"/>
          </a:xfrm>
          <a:prstGeom prst="roundRect">
            <a:avLst>
              <a:gd name="adj" fmla="val 11429"/>
            </a:avLst>
          </a:prstGeom>
          <a:solidFill>
            <a:srgbClr val="1D2B27"/>
          </a:solidFill>
          <a:ln w="12700">
            <a:solidFill>
              <a:srgbClr val="5FB3A1"/>
            </a:solidFill>
            <a:prstDash val="solid"/>
          </a:ln>
        </p:spPr>
      </p:sp>
      <p:sp>
        <p:nvSpPr>
          <p:cNvPr id="17" name="Text 15"/>
          <p:cNvSpPr txBox="1"/>
          <p:nvPr/>
        </p:nvSpPr>
        <p:spPr>
          <a:xfrm>
            <a:off x="777240" y="5367528"/>
            <a:ext cx="10637215" cy="960120"/>
          </a:xfrm>
          <a:prstGeom prst="rect">
            <a:avLst/>
          </a:prstGeom>
          <a:noFill/>
          <a:ln/>
        </p:spPr>
        <p:txBody>
          <a:bodyPr wrap="square" lIns="0" tIns="0" rIns="0" bIns="0" rtlCol="0" anchor="ctr"/>
          <a:lstStyle/>
          <a:p>
            <a:pPr indent="0" marL="0">
              <a:buNone/>
            </a:pPr>
            <a:r>
              <a:rPr lang="en-US" sz="1600" b="1" dirty="0">
                <a:solidFill>
                  <a:srgbClr val="5FB3A1"/>
                </a:solidFill>
                <a:latin typeface="Arial" pitchFamily="34" charset="0"/>
                <a:ea typeface="Arial" pitchFamily="34" charset="-122"/>
                <a:cs typeface="Arial" pitchFamily="34" charset="-120"/>
              </a:rPr>
              <a:t>✓ C.  </a:t>
            </a:r>
            <a:pPr indent="0" marL="0">
              <a:buNone/>
            </a:pPr>
            <a:r>
              <a:rPr lang="en-US" sz="1600" dirty="0">
                <a:solidFill>
                  <a:srgbClr val="EEE9E3"/>
                </a:solidFill>
                <a:latin typeface="Arial" pitchFamily="34" charset="0"/>
                <a:ea typeface="Arial" pitchFamily="34" charset="-122"/>
                <a:cs typeface="Arial" pitchFamily="34" charset="-120"/>
              </a:rPr>
              <a:t>A schema guarantees valid JSON with the required fields, not correct values. Semantic errors need validation plus retries or self-correction.</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6 / 6 · DOMAIN 5 · CONTEXT MANAGEMENT</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8C8B0"/>
                </a:solidFill>
                <a:latin typeface="Consolas" pitchFamily="34" charset="0"/>
                <a:ea typeface="Consolas" pitchFamily="34" charset="-122"/>
                <a:cs typeface="Consolas" pitchFamily="34" charset="-120"/>
              </a:rPr>
              <a:t>lookup_order</a:t>
            </a:r>
            <a:pPr indent="0" marL="0">
              <a:buNone/>
            </a:pPr>
            <a:r>
              <a:rPr lang="en-US" sz="2400" b="1" dirty="0">
                <a:solidFill>
                  <a:srgbClr val="EEE9E3"/>
                </a:solidFill>
                <a:latin typeface="Arial" pitchFamily="34" charset="0"/>
                <a:ea typeface="Arial" pitchFamily="34" charset="-122"/>
                <a:cs typeface="Arial" pitchFamily="34" charset="-120"/>
              </a:rPr>
              <a:t> returns 40+ fields, but the conversation only needs 4. Long sessions run out of context. What's the best fix?</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Tell Claude in the system prompt to ignore irrelevant fields</a:t>
            </a:r>
            <a:endParaRPr lang="en-US" sz="1700" dirty="0"/>
          </a:p>
        </p:txBody>
      </p:sp>
      <p:sp>
        <p:nvSpPr>
          <p:cNvPr id="7" name="Shape 5"/>
          <p:cNvSpPr/>
          <p:nvPr/>
        </p:nvSpPr>
        <p:spPr>
          <a:xfrm>
            <a:off x="548640" y="2907792"/>
            <a:ext cx="11094415" cy="658368"/>
          </a:xfrm>
          <a:prstGeom prst="roundRect">
            <a:avLst>
              <a:gd name="adj" fmla="val 16667"/>
            </a:avLst>
          </a:prstGeom>
          <a:solidFill>
            <a:srgbClr val="221E1A"/>
          </a:solidFill>
          <a:ln w="12700">
            <a:solidFill>
              <a:srgbClr val="3A342F"/>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Call the tool less often</a:t>
            </a:r>
            <a:endParaRPr lang="en-US" sz="1700" dirty="0"/>
          </a:p>
        </p:txBody>
      </p:sp>
      <p:sp>
        <p:nvSpPr>
          <p:cNvPr id="10" name="Shape 8"/>
          <p:cNvSpPr/>
          <p:nvPr/>
        </p:nvSpPr>
        <p:spPr>
          <a:xfrm>
            <a:off x="548640" y="3712464"/>
            <a:ext cx="11094415" cy="658368"/>
          </a:xfrm>
          <a:prstGeom prst="roundRect">
            <a:avLst>
              <a:gd name="adj" fmla="val 16667"/>
            </a:avLst>
          </a:prstGeom>
          <a:solidFill>
            <a:srgbClr val="221E1A"/>
          </a:solidFill>
          <a:ln w="12700">
            <a:solidFill>
              <a:srgbClr val="3A342F"/>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Use a model with a bigger context window</a:t>
            </a:r>
            <a:endParaRPr lang="en-US" sz="1700" dirty="0"/>
          </a:p>
        </p:txBody>
      </p:sp>
      <p:sp>
        <p:nvSpPr>
          <p:cNvPr id="13" name="Shape 11"/>
          <p:cNvSpPr/>
          <p:nvPr/>
        </p:nvSpPr>
        <p:spPr>
          <a:xfrm>
            <a:off x="548640" y="4517136"/>
            <a:ext cx="11094415" cy="658368"/>
          </a:xfrm>
          <a:prstGeom prst="roundRect">
            <a:avLst>
              <a:gd name="adj" fmla="val 16667"/>
            </a:avLst>
          </a:prstGeom>
          <a:solidFill>
            <a:srgbClr val="221E1A"/>
          </a:solidFill>
          <a:ln w="12700">
            <a:solidFill>
              <a:srgbClr val="3A342F"/>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Filter the result in code (e.g. a PostToolUse hook) so only the needed fields enter the context</a:t>
            </a:r>
            <a:endParaRPr lang="en-US" sz="17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1148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QUESTION 6 / 6 · DOMAIN 5 · CONTEXT MANAGEMENT · ANSWER</a:t>
            </a:r>
            <a:endParaRPr lang="en-US" sz="1200" dirty="0"/>
          </a:p>
        </p:txBody>
      </p:sp>
      <p:sp>
        <p:nvSpPr>
          <p:cNvPr id="3" name="Text 1"/>
          <p:cNvSpPr txBox="1"/>
          <p:nvPr/>
        </p:nvSpPr>
        <p:spPr>
          <a:xfrm>
            <a:off x="548640" y="822960"/>
            <a:ext cx="11094415" cy="1097280"/>
          </a:xfrm>
          <a:prstGeom prst="rect">
            <a:avLst/>
          </a:prstGeom>
          <a:noFill/>
          <a:ln/>
        </p:spPr>
        <p:txBody>
          <a:bodyPr wrap="square" lIns="0" tIns="0" rIns="0" bIns="0" rtlCol="0" anchor="ctr"/>
          <a:lstStyle/>
          <a:p>
            <a:pPr indent="0" marL="0">
              <a:buNone/>
            </a:pPr>
            <a:r>
              <a:rPr lang="en-US" sz="2400" b="1" dirty="0">
                <a:solidFill>
                  <a:srgbClr val="E8C8B0"/>
                </a:solidFill>
                <a:latin typeface="Consolas" pitchFamily="34" charset="0"/>
                <a:ea typeface="Consolas" pitchFamily="34" charset="-122"/>
                <a:cs typeface="Consolas" pitchFamily="34" charset="-120"/>
              </a:rPr>
              <a:t>lookup_order</a:t>
            </a:r>
            <a:pPr indent="0" marL="0">
              <a:buNone/>
            </a:pPr>
            <a:r>
              <a:rPr lang="en-US" sz="2400" b="1" dirty="0">
                <a:solidFill>
                  <a:srgbClr val="EEE9E3"/>
                </a:solidFill>
                <a:latin typeface="Arial" pitchFamily="34" charset="0"/>
                <a:ea typeface="Arial" pitchFamily="34" charset="-122"/>
                <a:cs typeface="Arial" pitchFamily="34" charset="-120"/>
              </a:rPr>
              <a:t> returns 40+ fields, but the conversation only needs 4. Long sessions run out of context. What's the best fix?</a:t>
            </a:r>
            <a:endParaRPr lang="en-US" sz="2400" dirty="0"/>
          </a:p>
        </p:txBody>
      </p:sp>
      <p:sp>
        <p:nvSpPr>
          <p:cNvPr id="4" name="Shape 2"/>
          <p:cNvSpPr/>
          <p:nvPr/>
        </p:nvSpPr>
        <p:spPr>
          <a:xfrm>
            <a:off x="548640" y="2103120"/>
            <a:ext cx="11094415" cy="658368"/>
          </a:xfrm>
          <a:prstGeom prst="roundRect">
            <a:avLst>
              <a:gd name="adj" fmla="val 16667"/>
            </a:avLst>
          </a:prstGeom>
          <a:solidFill>
            <a:srgbClr val="221E1A"/>
          </a:solidFill>
          <a:ln w="12700">
            <a:solidFill>
              <a:srgbClr val="3A342F"/>
            </a:solidFill>
            <a:prstDash val="solid"/>
          </a:ln>
        </p:spPr>
      </p:sp>
      <p:sp>
        <p:nvSpPr>
          <p:cNvPr id="5" name="Text 3"/>
          <p:cNvSpPr txBox="1"/>
          <p:nvPr/>
        </p:nvSpPr>
        <p:spPr>
          <a:xfrm>
            <a:off x="777240" y="2103120"/>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A</a:t>
            </a:r>
            <a:endParaRPr lang="en-US" sz="2000" dirty="0"/>
          </a:p>
        </p:txBody>
      </p:sp>
      <p:sp>
        <p:nvSpPr>
          <p:cNvPr id="6" name="Text 4"/>
          <p:cNvSpPr txBox="1"/>
          <p:nvPr/>
        </p:nvSpPr>
        <p:spPr>
          <a:xfrm>
            <a:off x="1371600" y="2103120"/>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Tell Claude in the system prompt to ignore irrelevant fields</a:t>
            </a:r>
            <a:endParaRPr lang="en-US" sz="1700" dirty="0"/>
          </a:p>
        </p:txBody>
      </p:sp>
      <p:sp>
        <p:nvSpPr>
          <p:cNvPr id="7" name="Shape 5"/>
          <p:cNvSpPr/>
          <p:nvPr/>
        </p:nvSpPr>
        <p:spPr>
          <a:xfrm>
            <a:off x="548640" y="2907792"/>
            <a:ext cx="11094415" cy="658368"/>
          </a:xfrm>
          <a:prstGeom prst="roundRect">
            <a:avLst>
              <a:gd name="adj" fmla="val 16667"/>
            </a:avLst>
          </a:prstGeom>
          <a:solidFill>
            <a:srgbClr val="221E1A"/>
          </a:solidFill>
          <a:ln w="12700">
            <a:solidFill>
              <a:srgbClr val="3A342F"/>
            </a:solidFill>
            <a:prstDash val="solid"/>
          </a:ln>
        </p:spPr>
      </p:sp>
      <p:sp>
        <p:nvSpPr>
          <p:cNvPr id="8" name="Text 6"/>
          <p:cNvSpPr txBox="1"/>
          <p:nvPr/>
        </p:nvSpPr>
        <p:spPr>
          <a:xfrm>
            <a:off x="777240" y="2907792"/>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B</a:t>
            </a:r>
            <a:endParaRPr lang="en-US" sz="2000" dirty="0"/>
          </a:p>
        </p:txBody>
      </p:sp>
      <p:sp>
        <p:nvSpPr>
          <p:cNvPr id="9" name="Text 7"/>
          <p:cNvSpPr txBox="1"/>
          <p:nvPr/>
        </p:nvSpPr>
        <p:spPr>
          <a:xfrm>
            <a:off x="1371600" y="2907792"/>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Call the tool less often</a:t>
            </a:r>
            <a:endParaRPr lang="en-US" sz="1700" dirty="0"/>
          </a:p>
        </p:txBody>
      </p:sp>
      <p:sp>
        <p:nvSpPr>
          <p:cNvPr id="10" name="Shape 8"/>
          <p:cNvSpPr/>
          <p:nvPr/>
        </p:nvSpPr>
        <p:spPr>
          <a:xfrm>
            <a:off x="548640" y="3712464"/>
            <a:ext cx="11094415" cy="658368"/>
          </a:xfrm>
          <a:prstGeom prst="roundRect">
            <a:avLst>
              <a:gd name="adj" fmla="val 16667"/>
            </a:avLst>
          </a:prstGeom>
          <a:solidFill>
            <a:srgbClr val="221E1A"/>
          </a:solidFill>
          <a:ln w="12700">
            <a:solidFill>
              <a:srgbClr val="3A342F"/>
            </a:solidFill>
            <a:prstDash val="solid"/>
          </a:ln>
        </p:spPr>
      </p:sp>
      <p:sp>
        <p:nvSpPr>
          <p:cNvPr id="11" name="Text 9"/>
          <p:cNvSpPr txBox="1"/>
          <p:nvPr/>
        </p:nvSpPr>
        <p:spPr>
          <a:xfrm>
            <a:off x="777240" y="3712464"/>
            <a:ext cx="457200" cy="658368"/>
          </a:xfrm>
          <a:prstGeom prst="rect">
            <a:avLst/>
          </a:prstGeom>
          <a:noFill/>
          <a:ln/>
        </p:spPr>
        <p:txBody>
          <a:bodyPr wrap="square" lIns="0" tIns="0" rIns="0" bIns="0" rtlCol="0" anchor="ctr"/>
          <a:lstStyle/>
          <a:p>
            <a:pPr indent="0" marL="0">
              <a:buNone/>
            </a:pPr>
            <a:r>
              <a:rPr lang="en-US" sz="2000" b="1" dirty="0">
                <a:solidFill>
                  <a:srgbClr val="6A615A"/>
                </a:solidFill>
                <a:latin typeface="Consolas" pitchFamily="34" charset="0"/>
                <a:ea typeface="Consolas" pitchFamily="34" charset="-122"/>
                <a:cs typeface="Consolas" pitchFamily="34" charset="-120"/>
              </a:rPr>
              <a:t>C</a:t>
            </a:r>
            <a:endParaRPr lang="en-US" sz="2000" dirty="0"/>
          </a:p>
        </p:txBody>
      </p:sp>
      <p:sp>
        <p:nvSpPr>
          <p:cNvPr id="12" name="Text 10"/>
          <p:cNvSpPr txBox="1"/>
          <p:nvPr/>
        </p:nvSpPr>
        <p:spPr>
          <a:xfrm>
            <a:off x="1371600" y="3712464"/>
            <a:ext cx="9997135" cy="658368"/>
          </a:xfrm>
          <a:prstGeom prst="rect">
            <a:avLst/>
          </a:prstGeom>
          <a:noFill/>
          <a:ln/>
        </p:spPr>
        <p:txBody>
          <a:bodyPr wrap="square" lIns="0" tIns="0" rIns="0" bIns="0" rtlCol="0" anchor="ctr"/>
          <a:lstStyle/>
          <a:p>
            <a:pPr indent="0" marL="0">
              <a:buNone/>
            </a:pPr>
            <a:r>
              <a:rPr lang="en-US" sz="1700" dirty="0">
                <a:solidFill>
                  <a:srgbClr val="6A615A"/>
                </a:solidFill>
                <a:latin typeface="Arial" pitchFamily="34" charset="0"/>
                <a:ea typeface="Arial" pitchFamily="34" charset="-122"/>
                <a:cs typeface="Arial" pitchFamily="34" charset="-120"/>
              </a:rPr>
              <a:t>Use a model with a bigger context window</a:t>
            </a:r>
            <a:endParaRPr lang="en-US" sz="1700" dirty="0"/>
          </a:p>
        </p:txBody>
      </p:sp>
      <p:sp>
        <p:nvSpPr>
          <p:cNvPr id="13" name="Shape 11"/>
          <p:cNvSpPr/>
          <p:nvPr/>
        </p:nvSpPr>
        <p:spPr>
          <a:xfrm>
            <a:off x="548640" y="4517136"/>
            <a:ext cx="11094415" cy="658368"/>
          </a:xfrm>
          <a:prstGeom prst="roundRect">
            <a:avLst>
              <a:gd name="adj" fmla="val 16667"/>
            </a:avLst>
          </a:prstGeom>
          <a:solidFill>
            <a:srgbClr val="1D2B27"/>
          </a:solidFill>
          <a:ln w="12700">
            <a:solidFill>
              <a:srgbClr val="5FB3A1"/>
            </a:solidFill>
            <a:prstDash val="solid"/>
          </a:ln>
        </p:spPr>
      </p:sp>
      <p:sp>
        <p:nvSpPr>
          <p:cNvPr id="14" name="Text 12"/>
          <p:cNvSpPr txBox="1"/>
          <p:nvPr/>
        </p:nvSpPr>
        <p:spPr>
          <a:xfrm>
            <a:off x="777240" y="4517136"/>
            <a:ext cx="457200" cy="658368"/>
          </a:xfrm>
          <a:prstGeom prst="rect">
            <a:avLst/>
          </a:prstGeom>
          <a:noFill/>
          <a:ln/>
        </p:spPr>
        <p:txBody>
          <a:bodyPr wrap="square" lIns="0" tIns="0" rIns="0" bIns="0" rtlCol="0" anchor="ctr"/>
          <a:lstStyle/>
          <a:p>
            <a:pPr indent="0" marL="0">
              <a:buNone/>
            </a:pPr>
            <a:r>
              <a:rPr lang="en-US" sz="2000" b="1" dirty="0">
                <a:solidFill>
                  <a:srgbClr val="5FB3A1"/>
                </a:solidFill>
                <a:latin typeface="Consolas" pitchFamily="34" charset="0"/>
                <a:ea typeface="Consolas" pitchFamily="34" charset="-122"/>
                <a:cs typeface="Consolas" pitchFamily="34" charset="-120"/>
              </a:rPr>
              <a:t>D</a:t>
            </a:r>
            <a:endParaRPr lang="en-US" sz="2000" dirty="0"/>
          </a:p>
        </p:txBody>
      </p:sp>
      <p:sp>
        <p:nvSpPr>
          <p:cNvPr id="15" name="Text 13"/>
          <p:cNvSpPr txBox="1"/>
          <p:nvPr/>
        </p:nvSpPr>
        <p:spPr>
          <a:xfrm>
            <a:off x="1371600" y="4517136"/>
            <a:ext cx="9997135" cy="658368"/>
          </a:xfrm>
          <a:prstGeom prst="rect">
            <a:avLst/>
          </a:prstGeom>
          <a:noFill/>
          <a:ln/>
        </p:spPr>
        <p:txBody>
          <a:bodyPr wrap="square" lIns="0" tIns="0" rIns="0" bIns="0" rtlCol="0" anchor="ctr"/>
          <a:lstStyle/>
          <a:p>
            <a:pPr indent="0" marL="0">
              <a:buNone/>
            </a:pPr>
            <a:r>
              <a:rPr lang="en-US" sz="1700" dirty="0">
                <a:solidFill>
                  <a:srgbClr val="EEE9E3"/>
                </a:solidFill>
                <a:latin typeface="Arial" pitchFamily="34" charset="0"/>
                <a:ea typeface="Arial" pitchFamily="34" charset="-122"/>
                <a:cs typeface="Arial" pitchFamily="34" charset="-120"/>
              </a:rPr>
              <a:t>Filter the result in code (e.g. a PostToolUse hook) so only the needed fields enter the context</a:t>
            </a:r>
            <a:endParaRPr lang="en-US" sz="1700" dirty="0"/>
          </a:p>
        </p:txBody>
      </p:sp>
      <p:sp>
        <p:nvSpPr>
          <p:cNvPr id="16" name="Shape 14"/>
          <p:cNvSpPr/>
          <p:nvPr/>
        </p:nvSpPr>
        <p:spPr>
          <a:xfrm>
            <a:off x="548640" y="5367528"/>
            <a:ext cx="11094415" cy="960120"/>
          </a:xfrm>
          <a:prstGeom prst="roundRect">
            <a:avLst>
              <a:gd name="adj" fmla="val 11429"/>
            </a:avLst>
          </a:prstGeom>
          <a:solidFill>
            <a:srgbClr val="1D2B27"/>
          </a:solidFill>
          <a:ln w="12700">
            <a:solidFill>
              <a:srgbClr val="5FB3A1"/>
            </a:solidFill>
            <a:prstDash val="solid"/>
          </a:ln>
        </p:spPr>
      </p:sp>
      <p:sp>
        <p:nvSpPr>
          <p:cNvPr id="17" name="Text 15"/>
          <p:cNvSpPr txBox="1"/>
          <p:nvPr/>
        </p:nvSpPr>
        <p:spPr>
          <a:xfrm>
            <a:off x="777240" y="5367528"/>
            <a:ext cx="10637215" cy="960120"/>
          </a:xfrm>
          <a:prstGeom prst="rect">
            <a:avLst/>
          </a:prstGeom>
          <a:noFill/>
          <a:ln/>
        </p:spPr>
        <p:txBody>
          <a:bodyPr wrap="square" lIns="0" tIns="0" rIns="0" bIns="0" rtlCol="0" anchor="ctr"/>
          <a:lstStyle/>
          <a:p>
            <a:pPr indent="0" marL="0">
              <a:buNone/>
            </a:pPr>
            <a:r>
              <a:rPr lang="en-US" sz="1600" b="1" dirty="0">
                <a:solidFill>
                  <a:srgbClr val="5FB3A1"/>
                </a:solidFill>
                <a:latin typeface="Arial" pitchFamily="34" charset="0"/>
                <a:ea typeface="Arial" pitchFamily="34" charset="-122"/>
                <a:cs typeface="Arial" pitchFamily="34" charset="-120"/>
              </a:rPr>
              <a:t>✓ D.  </a:t>
            </a:r>
            <a:pPr indent="0" marL="0">
              <a:buNone/>
            </a:pPr>
            <a:r>
              <a:rPr lang="en-US" sz="1600" dirty="0">
                <a:solidFill>
                  <a:srgbClr val="EEE9E3"/>
                </a:solidFill>
                <a:latin typeface="Arial" pitchFamily="34" charset="0"/>
                <a:ea typeface="Arial" pitchFamily="34" charset="-122"/>
                <a:cs typeface="Arial" pitchFamily="34" charset="-120"/>
              </a:rPr>
              <a:t>Telling the model to ignore fields still costs the tokens. Trim tool results in code before they reach the context.</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C1510"/>
        </a:solidFill>
      </p:bgPr>
    </p:bg>
    <p:spTree>
      <p:nvGrpSpPr>
        <p:cNvPr id="1" name=""/>
        <p:cNvGrpSpPr/>
        <p:nvPr/>
      </p:nvGrpSpPr>
      <p:grpSpPr>
        <a:xfrm>
          <a:off x="0" y="0"/>
          <a:ext cx="0" cy="0"/>
          <a:chOff x="0" y="0"/>
          <a:chExt cx="0" cy="0"/>
        </a:xfrm>
      </p:grpSpPr>
      <p:sp>
        <p:nvSpPr>
          <p:cNvPr id="2" name="Text 0"/>
          <p:cNvSpPr txBox="1"/>
          <p:nvPr/>
        </p:nvSpPr>
        <p:spPr>
          <a:xfrm>
            <a:off x="548640" y="1828800"/>
            <a:ext cx="2743200" cy="548640"/>
          </a:xfrm>
          <a:prstGeom prst="rect">
            <a:avLst/>
          </a:prstGeom>
          <a:noFill/>
          <a:ln/>
        </p:spPr>
        <p:txBody>
          <a:bodyPr wrap="square" lIns="0" tIns="0" rIns="0" bIns="0" rtlCol="0" anchor="ctr"/>
          <a:lstStyle/>
          <a:p>
            <a:pPr indent="0" marL="0">
              <a:buNone/>
            </a:pPr>
            <a:r>
              <a:rPr lang="en-US" sz="2800" b="1" dirty="0">
                <a:solidFill>
                  <a:srgbClr val="D97757"/>
                </a:solidFill>
                <a:latin typeface="Consolas" pitchFamily="34" charset="0"/>
                <a:ea typeface="Consolas" pitchFamily="34" charset="-122"/>
                <a:cs typeface="Consolas" pitchFamily="34" charset="-120"/>
              </a:rPr>
              <a:t>02</a:t>
            </a:r>
            <a:endParaRPr lang="en-US" sz="2800" dirty="0"/>
          </a:p>
        </p:txBody>
      </p:sp>
      <p:sp>
        <p:nvSpPr>
          <p:cNvPr id="3" name="Text 1"/>
          <p:cNvSpPr txBox="1"/>
          <p:nvPr/>
        </p:nvSpPr>
        <p:spPr>
          <a:xfrm>
            <a:off x="548640" y="2377440"/>
            <a:ext cx="11094415" cy="2194560"/>
          </a:xfrm>
          <a:prstGeom prst="rect">
            <a:avLst/>
          </a:prstGeom>
          <a:noFill/>
          <a:ln/>
        </p:spPr>
        <p:txBody>
          <a:bodyPr wrap="square" lIns="0" tIns="0" rIns="0" bIns="0" rtlCol="0" anchor="t"/>
          <a:lstStyle/>
          <a:p>
            <a:pPr indent="0" marL="0">
              <a:buNone/>
            </a:pPr>
            <a:r>
              <a:rPr lang="en-US" sz="6400" b="1" dirty="0">
                <a:solidFill>
                  <a:srgbClr val="EEE9E3"/>
                </a:solidFill>
                <a:latin typeface="Arial" pitchFamily="34" charset="0"/>
                <a:ea typeface="Arial" pitchFamily="34" charset="-122"/>
                <a:cs typeface="Arial" pitchFamily="34" charset="-120"/>
              </a:rPr>
              <a:t>Your first</a:t>
            </a:r>
            <a:endParaRPr lang="en-US" sz="6400" dirty="0"/>
          </a:p>
          <a:p>
            <a:pPr indent="0" marL="0">
              <a:buNone/>
            </a:pPr>
            <a:r>
              <a:rPr lang="en-US" sz="6400" b="1" dirty="0">
                <a:solidFill>
                  <a:srgbClr val="D97757"/>
                </a:solidFill>
                <a:latin typeface="Arial" pitchFamily="34" charset="0"/>
                <a:ea typeface="Arial" pitchFamily="34" charset="-122"/>
                <a:cs typeface="Arial" pitchFamily="34" charset="-120"/>
              </a:rPr>
              <a:t>agent</a:t>
            </a:r>
            <a:endParaRPr lang="en-US" sz="6400" dirty="0"/>
          </a:p>
        </p:txBody>
      </p:sp>
      <p:sp>
        <p:nvSpPr>
          <p:cNvPr id="4" name="Text 2"/>
          <p:cNvSpPr txBox="1"/>
          <p:nvPr/>
        </p:nvSpPr>
        <p:spPr>
          <a:xfrm>
            <a:off x="548640" y="4663440"/>
            <a:ext cx="11094415" cy="457200"/>
          </a:xfrm>
          <a:prstGeom prst="rect">
            <a:avLst/>
          </a:prstGeom>
          <a:noFill/>
          <a:ln/>
        </p:spPr>
        <p:txBody>
          <a:bodyPr wrap="square" lIns="0" tIns="0" rIns="0" bIns="0" rtlCol="0" anchor="ctr"/>
          <a:lstStyle/>
          <a:p>
            <a:pPr indent="0" marL="0">
              <a:buNone/>
            </a:pPr>
            <a:r>
              <a:rPr lang="en-US" sz="2000" dirty="0">
                <a:solidFill>
                  <a:srgbClr val="A89C90"/>
                </a:solidFill>
                <a:latin typeface="Arial" pitchFamily="34" charset="0"/>
                <a:ea typeface="Arial" pitchFamily="34" charset="-122"/>
                <a:cs typeface="Arial" pitchFamily="34" charset="-120"/>
              </a:rPr>
              <a:t>A beginner's guide, from a markdown file to your own loop</a:t>
            </a:r>
            <a:endParaRPr lang="en-US" sz="2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DEFINITION</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400" b="1" dirty="0">
                <a:solidFill>
                  <a:srgbClr val="EEE9E3"/>
                </a:solidFill>
                <a:latin typeface="Arial" pitchFamily="34" charset="0"/>
                <a:ea typeface="Arial" pitchFamily="34" charset="-122"/>
                <a:cs typeface="Arial" pitchFamily="34" charset="-120"/>
              </a:rPr>
              <a:t>An agent is a model using tools in a loop</a:t>
            </a:r>
            <a:endParaRPr lang="en-US" sz="3400" dirty="0"/>
          </a:p>
        </p:txBody>
      </p:sp>
      <p:sp>
        <p:nvSpPr>
          <p:cNvPr id="4" name="Shape 2"/>
          <p:cNvSpPr/>
          <p:nvPr/>
        </p:nvSpPr>
        <p:spPr>
          <a:xfrm>
            <a:off x="678028" y="1920240"/>
            <a:ext cx="2194560" cy="1005840"/>
          </a:xfrm>
          <a:prstGeom prst="roundRect">
            <a:avLst>
              <a:gd name="adj" fmla="val 10909"/>
            </a:avLst>
          </a:prstGeom>
          <a:solidFill>
            <a:srgbClr val="221E1A"/>
          </a:solidFill>
          <a:ln w="12700">
            <a:solidFill>
              <a:srgbClr val="3A342F"/>
            </a:solidFill>
            <a:prstDash val="solid"/>
          </a:ln>
        </p:spPr>
      </p:sp>
      <p:sp>
        <p:nvSpPr>
          <p:cNvPr id="5" name="Text 3"/>
          <p:cNvSpPr txBox="1"/>
          <p:nvPr/>
        </p:nvSpPr>
        <p:spPr>
          <a:xfrm>
            <a:off x="678028" y="1920240"/>
            <a:ext cx="2194560" cy="1005840"/>
          </a:xfrm>
          <a:prstGeom prst="rect">
            <a:avLst/>
          </a:prstGeom>
          <a:noFill/>
          <a:ln/>
        </p:spPr>
        <p:txBody>
          <a:bodyPr wrap="square" lIns="0" tIns="0" rIns="0" bIns="0" rtlCol="0" anchor="ctr"/>
          <a:lstStyle/>
          <a:p>
            <a:pPr algn="ctr" indent="0" marL="0">
              <a:buNone/>
            </a:pPr>
            <a:r>
              <a:rPr lang="en-US" sz="1800" b="1" dirty="0">
                <a:solidFill>
                  <a:srgbClr val="EEE9E3"/>
                </a:solidFill>
                <a:latin typeface="Arial" pitchFamily="34" charset="0"/>
                <a:ea typeface="Arial" pitchFamily="34" charset="-122"/>
                <a:cs typeface="Arial" pitchFamily="34" charset="-120"/>
              </a:rPr>
              <a:t>Goal</a:t>
            </a:r>
            <a:endParaRPr lang="en-US" sz="1800" dirty="0"/>
          </a:p>
          <a:p>
            <a:pPr algn="ctr" indent="0" marL="0">
              <a:buNone/>
            </a:pPr>
            <a:r>
              <a:rPr lang="en-US" sz="1300" dirty="0">
                <a:solidFill>
                  <a:srgbClr val="A89C90"/>
                </a:solidFill>
                <a:latin typeface="Arial" pitchFamily="34" charset="0"/>
                <a:ea typeface="Arial" pitchFamily="34" charset="-122"/>
                <a:cs typeface="Arial" pitchFamily="34" charset="-120"/>
              </a:rPr>
              <a:t>"fix the failing test"</a:t>
            </a:r>
            <a:endParaRPr lang="en-US" sz="1800" dirty="0"/>
          </a:p>
        </p:txBody>
      </p:sp>
      <p:sp>
        <p:nvSpPr>
          <p:cNvPr id="6" name="Shape 4"/>
          <p:cNvSpPr/>
          <p:nvPr/>
        </p:nvSpPr>
        <p:spPr>
          <a:xfrm>
            <a:off x="2982316" y="2423160"/>
            <a:ext cx="466344" cy="0"/>
          </a:xfrm>
          <a:prstGeom prst="line">
            <a:avLst/>
          </a:prstGeom>
          <a:noFill/>
          <a:ln w="25400">
            <a:solidFill>
              <a:srgbClr val="D97757"/>
            </a:solidFill>
            <a:prstDash val="solid"/>
            <a:tailEnd type="triangle"/>
          </a:ln>
        </p:spPr>
      </p:sp>
      <p:sp>
        <p:nvSpPr>
          <p:cNvPr id="7" name="Shape 5"/>
          <p:cNvSpPr/>
          <p:nvPr/>
        </p:nvSpPr>
        <p:spPr>
          <a:xfrm>
            <a:off x="3558388" y="1920240"/>
            <a:ext cx="2194560" cy="1005840"/>
          </a:xfrm>
          <a:prstGeom prst="roundRect">
            <a:avLst>
              <a:gd name="adj" fmla="val 10909"/>
            </a:avLst>
          </a:prstGeom>
          <a:solidFill>
            <a:srgbClr val="2E211B"/>
          </a:solidFill>
          <a:ln w="12700">
            <a:solidFill>
              <a:srgbClr val="8A5240"/>
            </a:solidFill>
            <a:prstDash val="solid"/>
          </a:ln>
        </p:spPr>
      </p:sp>
      <p:sp>
        <p:nvSpPr>
          <p:cNvPr id="8" name="Text 6"/>
          <p:cNvSpPr txBox="1"/>
          <p:nvPr/>
        </p:nvSpPr>
        <p:spPr>
          <a:xfrm>
            <a:off x="3558388" y="1920240"/>
            <a:ext cx="2194560" cy="1005840"/>
          </a:xfrm>
          <a:prstGeom prst="rect">
            <a:avLst/>
          </a:prstGeom>
          <a:noFill/>
          <a:ln/>
        </p:spPr>
        <p:txBody>
          <a:bodyPr wrap="square" lIns="0" tIns="0" rIns="0" bIns="0" rtlCol="0" anchor="ctr"/>
          <a:lstStyle/>
          <a:p>
            <a:pPr algn="ctr" indent="0" marL="0">
              <a:buNone/>
            </a:pPr>
            <a:r>
              <a:rPr lang="en-US" sz="1800" b="1" dirty="0">
                <a:solidFill>
                  <a:srgbClr val="EEE9E3"/>
                </a:solidFill>
                <a:latin typeface="Arial" pitchFamily="34" charset="0"/>
                <a:ea typeface="Arial" pitchFamily="34" charset="-122"/>
                <a:cs typeface="Arial" pitchFamily="34" charset="-120"/>
              </a:rPr>
              <a:t>Claude</a:t>
            </a:r>
            <a:endParaRPr lang="en-US" sz="1800" dirty="0"/>
          </a:p>
          <a:p>
            <a:pPr algn="ctr" indent="0" marL="0">
              <a:buNone/>
            </a:pPr>
            <a:r>
              <a:rPr lang="en-US" sz="1300" dirty="0">
                <a:solidFill>
                  <a:srgbClr val="A89C90"/>
                </a:solidFill>
                <a:latin typeface="Arial" pitchFamily="34" charset="0"/>
                <a:ea typeface="Arial" pitchFamily="34" charset="-122"/>
                <a:cs typeface="Arial" pitchFamily="34" charset="-120"/>
              </a:rPr>
              <a:t>decides the next step</a:t>
            </a:r>
            <a:endParaRPr lang="en-US" sz="1800" dirty="0"/>
          </a:p>
        </p:txBody>
      </p:sp>
      <p:sp>
        <p:nvSpPr>
          <p:cNvPr id="9" name="Shape 7"/>
          <p:cNvSpPr/>
          <p:nvPr/>
        </p:nvSpPr>
        <p:spPr>
          <a:xfrm>
            <a:off x="5862676" y="2423160"/>
            <a:ext cx="466344" cy="0"/>
          </a:xfrm>
          <a:prstGeom prst="line">
            <a:avLst/>
          </a:prstGeom>
          <a:noFill/>
          <a:ln w="25400">
            <a:solidFill>
              <a:srgbClr val="D97757"/>
            </a:solidFill>
            <a:prstDash val="solid"/>
            <a:tailEnd type="triangle"/>
          </a:ln>
        </p:spPr>
      </p:sp>
      <p:sp>
        <p:nvSpPr>
          <p:cNvPr id="10" name="Shape 8"/>
          <p:cNvSpPr/>
          <p:nvPr/>
        </p:nvSpPr>
        <p:spPr>
          <a:xfrm>
            <a:off x="6438748" y="1920240"/>
            <a:ext cx="2194560" cy="1005840"/>
          </a:xfrm>
          <a:prstGeom prst="roundRect">
            <a:avLst>
              <a:gd name="adj" fmla="val 10909"/>
            </a:avLst>
          </a:prstGeom>
          <a:solidFill>
            <a:srgbClr val="221E1A"/>
          </a:solidFill>
          <a:ln w="12700">
            <a:solidFill>
              <a:srgbClr val="3A342F"/>
            </a:solidFill>
            <a:prstDash val="solid"/>
          </a:ln>
        </p:spPr>
      </p:sp>
      <p:sp>
        <p:nvSpPr>
          <p:cNvPr id="11" name="Text 9"/>
          <p:cNvSpPr txBox="1"/>
          <p:nvPr/>
        </p:nvSpPr>
        <p:spPr>
          <a:xfrm>
            <a:off x="6438748" y="1920240"/>
            <a:ext cx="2194560" cy="1005840"/>
          </a:xfrm>
          <a:prstGeom prst="rect">
            <a:avLst/>
          </a:prstGeom>
          <a:noFill/>
          <a:ln/>
        </p:spPr>
        <p:txBody>
          <a:bodyPr wrap="square" lIns="0" tIns="0" rIns="0" bIns="0" rtlCol="0" anchor="ctr"/>
          <a:lstStyle/>
          <a:p>
            <a:pPr algn="ctr" indent="0" marL="0">
              <a:buNone/>
            </a:pPr>
            <a:r>
              <a:rPr lang="en-US" sz="1800" b="1" dirty="0">
                <a:solidFill>
                  <a:srgbClr val="EEE9E3"/>
                </a:solidFill>
                <a:latin typeface="Arial" pitchFamily="34" charset="0"/>
                <a:ea typeface="Arial" pitchFamily="34" charset="-122"/>
                <a:cs typeface="Arial" pitchFamily="34" charset="-120"/>
              </a:rPr>
              <a:t>Tool call</a:t>
            </a:r>
            <a:endParaRPr lang="en-US" sz="1800" dirty="0"/>
          </a:p>
          <a:p>
            <a:pPr algn="ctr" indent="0" marL="0">
              <a:buNone/>
            </a:pPr>
            <a:r>
              <a:rPr lang="en-US" sz="1300" dirty="0">
                <a:solidFill>
                  <a:srgbClr val="A89C90"/>
                </a:solidFill>
                <a:latin typeface="Arial" pitchFamily="34" charset="0"/>
                <a:ea typeface="Arial" pitchFamily="34" charset="-122"/>
                <a:cs typeface="Arial" pitchFamily="34" charset="-120"/>
              </a:rPr>
              <a:t>read, search, run…</a:t>
            </a:r>
            <a:endParaRPr lang="en-US" sz="1800" dirty="0"/>
          </a:p>
        </p:txBody>
      </p:sp>
      <p:sp>
        <p:nvSpPr>
          <p:cNvPr id="12" name="Shape 10"/>
          <p:cNvSpPr/>
          <p:nvPr/>
        </p:nvSpPr>
        <p:spPr>
          <a:xfrm>
            <a:off x="8743036" y="2423160"/>
            <a:ext cx="466344" cy="0"/>
          </a:xfrm>
          <a:prstGeom prst="line">
            <a:avLst/>
          </a:prstGeom>
          <a:noFill/>
          <a:ln w="25400">
            <a:solidFill>
              <a:srgbClr val="D97757"/>
            </a:solidFill>
            <a:prstDash val="solid"/>
            <a:tailEnd type="triangle"/>
          </a:ln>
        </p:spPr>
      </p:sp>
      <p:sp>
        <p:nvSpPr>
          <p:cNvPr id="13" name="Shape 11"/>
          <p:cNvSpPr/>
          <p:nvPr/>
        </p:nvSpPr>
        <p:spPr>
          <a:xfrm>
            <a:off x="9319108" y="1920240"/>
            <a:ext cx="2194560" cy="1005840"/>
          </a:xfrm>
          <a:prstGeom prst="roundRect">
            <a:avLst>
              <a:gd name="adj" fmla="val 10909"/>
            </a:avLst>
          </a:prstGeom>
          <a:solidFill>
            <a:srgbClr val="221E1A"/>
          </a:solidFill>
          <a:ln w="12700">
            <a:solidFill>
              <a:srgbClr val="3A342F"/>
            </a:solidFill>
            <a:prstDash val="solid"/>
          </a:ln>
        </p:spPr>
      </p:sp>
      <p:sp>
        <p:nvSpPr>
          <p:cNvPr id="14" name="Text 12"/>
          <p:cNvSpPr txBox="1"/>
          <p:nvPr/>
        </p:nvSpPr>
        <p:spPr>
          <a:xfrm>
            <a:off x="9319108" y="1920240"/>
            <a:ext cx="2194560" cy="1005840"/>
          </a:xfrm>
          <a:prstGeom prst="rect">
            <a:avLst/>
          </a:prstGeom>
          <a:noFill/>
          <a:ln/>
        </p:spPr>
        <p:txBody>
          <a:bodyPr wrap="square" lIns="0" tIns="0" rIns="0" bIns="0" rtlCol="0" anchor="ctr"/>
          <a:lstStyle/>
          <a:p>
            <a:pPr algn="ctr" indent="0" marL="0">
              <a:buNone/>
            </a:pPr>
            <a:r>
              <a:rPr lang="en-US" sz="1800" b="1" dirty="0">
                <a:solidFill>
                  <a:srgbClr val="EEE9E3"/>
                </a:solidFill>
                <a:latin typeface="Arial" pitchFamily="34" charset="0"/>
                <a:ea typeface="Arial" pitchFamily="34" charset="-122"/>
                <a:cs typeface="Arial" pitchFamily="34" charset="-120"/>
              </a:rPr>
              <a:t>Result</a:t>
            </a:r>
            <a:endParaRPr lang="en-US" sz="1800" dirty="0"/>
          </a:p>
          <a:p>
            <a:pPr algn="ctr" indent="0" marL="0">
              <a:buNone/>
            </a:pPr>
            <a:r>
              <a:rPr lang="en-US" sz="1300" dirty="0">
                <a:solidFill>
                  <a:srgbClr val="A89C90"/>
                </a:solidFill>
                <a:latin typeface="Arial" pitchFamily="34" charset="0"/>
                <a:ea typeface="Arial" pitchFamily="34" charset="-122"/>
                <a:cs typeface="Arial" pitchFamily="34" charset="-120"/>
              </a:rPr>
              <a:t>goes back to Claude</a:t>
            </a:r>
            <a:endParaRPr lang="en-US" sz="1800" dirty="0"/>
          </a:p>
        </p:txBody>
      </p:sp>
      <p:sp>
        <p:nvSpPr>
          <p:cNvPr id="15" name="Text 13"/>
          <p:cNvSpPr txBox="1"/>
          <p:nvPr/>
        </p:nvSpPr>
        <p:spPr>
          <a:xfrm>
            <a:off x="548640" y="3063240"/>
            <a:ext cx="11094415" cy="411480"/>
          </a:xfrm>
          <a:prstGeom prst="rect">
            <a:avLst/>
          </a:prstGeom>
          <a:noFill/>
          <a:ln/>
        </p:spPr>
        <p:txBody>
          <a:bodyPr wrap="square" lIns="0" tIns="0" rIns="0" bIns="0" rtlCol="0" anchor="ctr"/>
          <a:lstStyle/>
          <a:p>
            <a:pPr algn="ctr" indent="0" marL="0">
              <a:buNone/>
            </a:pPr>
            <a:r>
              <a:rPr lang="en-US" sz="1500" dirty="0">
                <a:solidFill>
                  <a:srgbClr val="A89C90"/>
                </a:solidFill>
                <a:latin typeface="Consolas" pitchFamily="34" charset="0"/>
                <a:ea typeface="Consolas" pitchFamily="34" charset="-122"/>
                <a:cs typeface="Consolas" pitchFamily="34" charset="-120"/>
              </a:rPr>
              <a:t>↺ repeat until stop_reason == "end_turn"</a:t>
            </a:r>
            <a:endParaRPr lang="en-US" sz="1500" dirty="0"/>
          </a:p>
        </p:txBody>
      </p:sp>
      <p:sp>
        <p:nvSpPr>
          <p:cNvPr id="16" name="Shape 14"/>
          <p:cNvSpPr/>
          <p:nvPr/>
        </p:nvSpPr>
        <p:spPr>
          <a:xfrm>
            <a:off x="548640" y="3886200"/>
            <a:ext cx="3515258" cy="1737360"/>
          </a:xfrm>
          <a:prstGeom prst="roundRect">
            <a:avLst>
              <a:gd name="adj" fmla="val 6316"/>
            </a:avLst>
          </a:prstGeom>
          <a:solidFill>
            <a:srgbClr val="221E1A"/>
          </a:solidFill>
          <a:ln w="12700">
            <a:solidFill>
              <a:srgbClr val="3A342F"/>
            </a:solidFill>
            <a:prstDash val="solid"/>
          </a:ln>
        </p:spPr>
      </p:sp>
      <p:sp>
        <p:nvSpPr>
          <p:cNvPr id="17" name="Text 15"/>
          <p:cNvSpPr txBox="1"/>
          <p:nvPr/>
        </p:nvSpPr>
        <p:spPr>
          <a:xfrm>
            <a:off x="731520" y="4023360"/>
            <a:ext cx="3149498" cy="14630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The model proposes</a:t>
            </a:r>
            <a:endParaRPr lang="en-US" sz="1500" dirty="0"/>
          </a:p>
          <a:p>
            <a:pPr indent="0" marL="0">
              <a:buNone/>
            </a:pPr>
            <a:r>
              <a:rPr lang="en-US" sz="1500" dirty="0">
                <a:solidFill>
                  <a:srgbClr val="A89C90"/>
                </a:solidFill>
                <a:latin typeface="Arial" pitchFamily="34" charset="0"/>
                <a:ea typeface="Arial" pitchFamily="34" charset="-122"/>
                <a:cs typeface="Arial" pitchFamily="34" charset="-120"/>
              </a:rPr>
              <a:t>Claude asks to call a tool with some inputs. It never runs anything itself.</a:t>
            </a:r>
            <a:endParaRPr lang="en-US" sz="1500" dirty="0"/>
          </a:p>
        </p:txBody>
      </p:sp>
      <p:sp>
        <p:nvSpPr>
          <p:cNvPr id="18" name="Shape 16"/>
          <p:cNvSpPr/>
          <p:nvPr/>
        </p:nvSpPr>
        <p:spPr>
          <a:xfrm>
            <a:off x="4338218" y="3886200"/>
            <a:ext cx="3515258" cy="1737360"/>
          </a:xfrm>
          <a:prstGeom prst="roundRect">
            <a:avLst>
              <a:gd name="adj" fmla="val 6316"/>
            </a:avLst>
          </a:prstGeom>
          <a:solidFill>
            <a:srgbClr val="221E1A"/>
          </a:solidFill>
          <a:ln w="12700">
            <a:solidFill>
              <a:srgbClr val="3A342F"/>
            </a:solidFill>
            <a:prstDash val="solid"/>
          </a:ln>
        </p:spPr>
      </p:sp>
      <p:sp>
        <p:nvSpPr>
          <p:cNvPr id="19" name="Text 17"/>
          <p:cNvSpPr txBox="1"/>
          <p:nvPr/>
        </p:nvSpPr>
        <p:spPr>
          <a:xfrm>
            <a:off x="4521098" y="4023360"/>
            <a:ext cx="3149498" cy="14630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Your code executes</a:t>
            </a:r>
            <a:endParaRPr lang="en-US" sz="1500" dirty="0"/>
          </a:p>
          <a:p>
            <a:pPr indent="0" marL="0">
              <a:buNone/>
            </a:pPr>
            <a:r>
              <a:rPr lang="en-US" sz="1500" dirty="0">
                <a:solidFill>
                  <a:srgbClr val="A89C90"/>
                </a:solidFill>
                <a:latin typeface="Arial" pitchFamily="34" charset="0"/>
                <a:ea typeface="Arial" pitchFamily="34" charset="-122"/>
                <a:cs typeface="Arial" pitchFamily="34" charset="-120"/>
              </a:rPr>
              <a:t>You run the tool, or the harness does, and send the result back.</a:t>
            </a:r>
            <a:endParaRPr lang="en-US" sz="1500" dirty="0"/>
          </a:p>
        </p:txBody>
      </p:sp>
      <p:sp>
        <p:nvSpPr>
          <p:cNvPr id="20" name="Shape 18"/>
          <p:cNvSpPr/>
          <p:nvPr/>
        </p:nvSpPr>
        <p:spPr>
          <a:xfrm>
            <a:off x="8127797" y="3886200"/>
            <a:ext cx="3515258" cy="1737360"/>
          </a:xfrm>
          <a:prstGeom prst="roundRect">
            <a:avLst>
              <a:gd name="adj" fmla="val 6316"/>
            </a:avLst>
          </a:prstGeom>
          <a:solidFill>
            <a:srgbClr val="221E1A"/>
          </a:solidFill>
          <a:ln w="12700">
            <a:solidFill>
              <a:srgbClr val="3A342F"/>
            </a:solidFill>
            <a:prstDash val="solid"/>
          </a:ln>
        </p:spPr>
      </p:sp>
      <p:sp>
        <p:nvSpPr>
          <p:cNvPr id="21" name="Text 19"/>
          <p:cNvSpPr txBox="1"/>
          <p:nvPr/>
        </p:nvSpPr>
        <p:spPr>
          <a:xfrm>
            <a:off x="8310677" y="4023360"/>
            <a:ext cx="3149498" cy="146304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The model is stateless</a:t>
            </a:r>
            <a:endParaRPr lang="en-US" sz="1500" dirty="0"/>
          </a:p>
          <a:p>
            <a:pPr indent="0" marL="0">
              <a:buNone/>
            </a:pPr>
            <a:r>
              <a:rPr lang="en-US" sz="1500" dirty="0">
                <a:solidFill>
                  <a:srgbClr val="A89C90"/>
                </a:solidFill>
                <a:latin typeface="Arial" pitchFamily="34" charset="0"/>
                <a:ea typeface="Arial" pitchFamily="34" charset="-122"/>
                <a:cs typeface="Arial" pitchFamily="34" charset="-120"/>
              </a:rPr>
              <a:t>The full history is sent on every turn, so context is a budget you have to manage.</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BEFORE YOU BUILD</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Do you actually need an agent?</a:t>
            </a:r>
            <a:endParaRPr lang="en-US" sz="3600" dirty="0"/>
          </a:p>
        </p:txBody>
      </p:sp>
      <p:sp>
        <p:nvSpPr>
          <p:cNvPr id="4" name="Text 2"/>
          <p:cNvSpPr txBox="1"/>
          <p:nvPr/>
        </p:nvSpPr>
        <p:spPr>
          <a:xfrm>
            <a:off x="548640" y="1920240"/>
            <a:ext cx="5303520" cy="457200"/>
          </a:xfrm>
          <a:prstGeom prst="rect">
            <a:avLst/>
          </a:prstGeom>
          <a:noFill/>
          <a:ln/>
        </p:spPr>
        <p:txBody>
          <a:bodyPr wrap="square" lIns="0" tIns="0" rIns="0" bIns="0" rtlCol="0" anchor="t"/>
          <a:lstStyle/>
          <a:p>
            <a:pPr indent="0" marL="0">
              <a:buNone/>
            </a:pPr>
            <a:r>
              <a:rPr lang="en-US" sz="1800" dirty="0">
                <a:solidFill>
                  <a:srgbClr val="EEE9E3"/>
                </a:solidFill>
                <a:latin typeface="Arial" pitchFamily="34" charset="0"/>
                <a:ea typeface="Arial" pitchFamily="34" charset="-122"/>
                <a:cs typeface="Arial" pitchFamily="34" charset="-120"/>
              </a:rPr>
              <a:t>Start with the </a:t>
            </a:r>
            <a:pPr indent="0" marL="0">
              <a:buNone/>
            </a:pPr>
            <a:r>
              <a:rPr lang="en-US" sz="1800" b="1" dirty="0">
                <a:solidFill>
                  <a:srgbClr val="EEE9E3"/>
                </a:solidFill>
                <a:latin typeface="Arial" pitchFamily="34" charset="0"/>
                <a:ea typeface="Arial" pitchFamily="34" charset="-122"/>
                <a:cs typeface="Arial" pitchFamily="34" charset="-120"/>
              </a:rPr>
              <a:t>simplest option</a:t>
            </a:r>
            <a:pPr indent="0" marL="0">
              <a:buNone/>
            </a:pPr>
            <a:r>
              <a:rPr lang="en-US" sz="1800" dirty="0">
                <a:solidFill>
                  <a:srgbClr val="EEE9E3"/>
                </a:solidFill>
                <a:latin typeface="Arial" pitchFamily="34" charset="0"/>
                <a:ea typeface="Arial" pitchFamily="34" charset="-122"/>
                <a:cs typeface="Arial" pitchFamily="34" charset="-120"/>
              </a:rPr>
              <a:t> that works:</a:t>
            </a:r>
            <a:endParaRPr lang="en-US" sz="1800" dirty="0"/>
          </a:p>
        </p:txBody>
      </p:sp>
      <p:sp>
        <p:nvSpPr>
          <p:cNvPr id="5" name="Text 3"/>
          <p:cNvSpPr txBox="1"/>
          <p:nvPr/>
        </p:nvSpPr>
        <p:spPr>
          <a:xfrm>
            <a:off x="548640" y="2560320"/>
            <a:ext cx="5303520" cy="2377440"/>
          </a:xfrm>
          <a:prstGeom prst="rect">
            <a:avLst/>
          </a:prstGeom>
          <a:noFill/>
          <a:ln/>
        </p:spPr>
        <p:txBody>
          <a:bodyPr wrap="square" lIns="0" tIns="0" rIns="0" bIns="0" rtlCol="0" anchor="t"/>
          <a:lstStyle/>
          <a:p>
            <a:pPr marL="342900" indent="-342900">
              <a:spcAft>
                <a:spcPts val="1400"/>
              </a:spcAft>
              <a:buSzPct val="100000"/>
              <a:buChar char="›"/>
            </a:pPr>
            <a:r>
              <a:rPr lang="en-US" sz="1800" b="1" dirty="0">
                <a:solidFill>
                  <a:srgbClr val="EEE9E3"/>
                </a:solidFill>
                <a:latin typeface="Arial" pitchFamily="34" charset="0"/>
                <a:ea typeface="Arial" pitchFamily="34" charset="-122"/>
                <a:cs typeface="Arial" pitchFamily="34" charset="-120"/>
              </a:rPr>
              <a:t>One API call:</a:t>
            </a:r>
            <a:pPr indent="0" marL="0">
              <a:buNone/>
            </a:pPr>
            <a:r>
              <a:rPr lang="en-US" sz="1800" dirty="0">
                <a:solidFill>
                  <a:srgbClr val="EEE9E3"/>
                </a:solidFill>
                <a:latin typeface="Arial" pitchFamily="34" charset="0"/>
                <a:ea typeface="Arial" pitchFamily="34" charset="-122"/>
                <a:cs typeface="Arial" pitchFamily="34" charset="-120"/>
              </a:rPr>
              <a:t> classify, summarise, extract</a:t>
            </a:r>
            <a:endParaRPr lang="en-US" sz="1800" dirty="0"/>
          </a:p>
          <a:p>
            <a:pPr marL="342900" indent="-342900">
              <a:spcAft>
                <a:spcPts val="1400"/>
              </a:spcAft>
              <a:buSzPct val="100000"/>
              <a:buChar char="›"/>
            </a:pPr>
            <a:r>
              <a:rPr lang="en-US" sz="1800" b="1" dirty="0">
                <a:solidFill>
                  <a:srgbClr val="EEE9E3"/>
                </a:solidFill>
                <a:latin typeface="Arial" pitchFamily="34" charset="0"/>
                <a:ea typeface="Arial" pitchFamily="34" charset="-122"/>
                <a:cs typeface="Arial" pitchFamily="34" charset="-120"/>
              </a:rPr>
              <a:t>Workflow:</a:t>
            </a:r>
            <a:pPr indent="0" marL="0">
              <a:buNone/>
            </a:pPr>
            <a:r>
              <a:rPr lang="en-US" sz="1800" dirty="0">
                <a:solidFill>
                  <a:srgbClr val="EEE9E3"/>
                </a:solidFill>
                <a:latin typeface="Arial" pitchFamily="34" charset="0"/>
                <a:ea typeface="Arial" pitchFamily="34" charset="-122"/>
                <a:cs typeface="Arial" pitchFamily="34" charset="-120"/>
              </a:rPr>
              <a:t> fixed steps, and your code decides the order</a:t>
            </a:r>
            <a:endParaRPr lang="en-US" sz="1800" dirty="0"/>
          </a:p>
          <a:p>
            <a:pPr marL="342900" indent="-342900">
              <a:spcAft>
                <a:spcPts val="1400"/>
              </a:spcAft>
              <a:buSzPct val="100000"/>
              <a:buChar char="›"/>
            </a:pPr>
            <a:r>
              <a:rPr lang="en-US" sz="1800" b="1" dirty="0">
                <a:solidFill>
                  <a:srgbClr val="EEE9E3"/>
                </a:solidFill>
                <a:latin typeface="Arial" pitchFamily="34" charset="0"/>
                <a:ea typeface="Arial" pitchFamily="34" charset="-122"/>
                <a:cs typeface="Arial" pitchFamily="34" charset="-120"/>
              </a:rPr>
              <a:t>Agent:</a:t>
            </a:r>
            <a:pPr indent="0" marL="0">
              <a:buNone/>
            </a:pPr>
            <a:r>
              <a:rPr lang="en-US" sz="1800" dirty="0">
                <a:solidFill>
                  <a:srgbClr val="EEE9E3"/>
                </a:solidFill>
                <a:latin typeface="Arial" pitchFamily="34" charset="0"/>
                <a:ea typeface="Arial" pitchFamily="34" charset="-122"/>
                <a:cs typeface="Arial" pitchFamily="34" charset="-120"/>
              </a:rPr>
              <a:t> open-ended, and the model decides the steps</a:t>
            </a:r>
            <a:endParaRPr lang="en-US" sz="1800" dirty="0"/>
          </a:p>
        </p:txBody>
      </p:sp>
      <p:sp>
        <p:nvSpPr>
          <p:cNvPr id="6" name="Shape 4"/>
          <p:cNvSpPr/>
          <p:nvPr/>
        </p:nvSpPr>
        <p:spPr>
          <a:xfrm>
            <a:off x="6217920" y="1920240"/>
            <a:ext cx="5425135" cy="3566160"/>
          </a:xfrm>
          <a:prstGeom prst="roundRect">
            <a:avLst>
              <a:gd name="adj" fmla="val 3077"/>
            </a:avLst>
          </a:prstGeom>
          <a:solidFill>
            <a:srgbClr val="221E1A"/>
          </a:solidFill>
          <a:ln w="12700">
            <a:solidFill>
              <a:srgbClr val="3A342F"/>
            </a:solidFill>
            <a:prstDash val="solid"/>
          </a:ln>
        </p:spPr>
      </p:sp>
      <p:sp>
        <p:nvSpPr>
          <p:cNvPr id="7" name="Text 5"/>
          <p:cNvSpPr txBox="1"/>
          <p:nvPr/>
        </p:nvSpPr>
        <p:spPr>
          <a:xfrm>
            <a:off x="6446520" y="2103120"/>
            <a:ext cx="4967935" cy="457200"/>
          </a:xfrm>
          <a:prstGeom prst="rect">
            <a:avLst/>
          </a:prstGeom>
          <a:noFill/>
          <a:ln/>
        </p:spPr>
        <p:txBody>
          <a:bodyPr wrap="square" lIns="0" tIns="0" rIns="0" bIns="0" rtlCol="0" anchor="t"/>
          <a:lstStyle/>
          <a:p>
            <a:pPr indent="0" marL="0">
              <a:buNone/>
            </a:pPr>
            <a:r>
              <a:rPr lang="en-US" sz="1700" b="1" dirty="0">
                <a:solidFill>
                  <a:srgbClr val="EEE9E3"/>
                </a:solidFill>
                <a:latin typeface="Arial" pitchFamily="34" charset="0"/>
                <a:ea typeface="Arial" pitchFamily="34" charset="-122"/>
                <a:cs typeface="Arial" pitchFamily="34" charset="-120"/>
              </a:rPr>
              <a:t>Build an agent only if all four are true</a:t>
            </a:r>
            <a:endParaRPr lang="en-US" sz="1700" dirty="0"/>
          </a:p>
        </p:txBody>
      </p:sp>
      <p:sp>
        <p:nvSpPr>
          <p:cNvPr id="8" name="Text 6"/>
          <p:cNvSpPr txBox="1"/>
          <p:nvPr/>
        </p:nvSpPr>
        <p:spPr>
          <a:xfrm>
            <a:off x="6446520" y="2697480"/>
            <a:ext cx="4967935" cy="2651760"/>
          </a:xfrm>
          <a:prstGeom prst="rect">
            <a:avLst/>
          </a:prstGeom>
          <a:noFill/>
          <a:ln/>
        </p:spPr>
        <p:txBody>
          <a:bodyPr wrap="square" lIns="0" tIns="0" rIns="0" bIns="0" rtlCol="0" anchor="t"/>
          <a:lstStyle/>
          <a:p>
            <a:pPr marL="342900" indent="-342900">
              <a:spcAft>
                <a:spcPts val="1000"/>
              </a:spcAft>
              <a:buSzPct val="100000"/>
              <a:buChar char="›"/>
            </a:pPr>
            <a:r>
              <a:rPr lang="en-US" sz="1500" b="1" dirty="0">
                <a:solidFill>
                  <a:srgbClr val="A89C90"/>
                </a:solidFill>
                <a:latin typeface="Arial" pitchFamily="34" charset="0"/>
                <a:ea typeface="Arial" pitchFamily="34" charset="-122"/>
                <a:cs typeface="Arial" pitchFamily="34" charset="-120"/>
              </a:rPr>
              <a:t>Complex:</a:t>
            </a:r>
            <a:pPr indent="0" marL="0">
              <a:buNone/>
            </a:pPr>
            <a:r>
              <a:rPr lang="en-US" sz="1500" dirty="0">
                <a:solidFill>
                  <a:srgbClr val="A89C90"/>
                </a:solidFill>
                <a:latin typeface="Arial" pitchFamily="34" charset="0"/>
                <a:ea typeface="Arial" pitchFamily="34" charset="-122"/>
                <a:cs typeface="Arial" pitchFamily="34" charset="-120"/>
              </a:rPr>
              <a:t> the steps are hard to write down in advance</a:t>
            </a:r>
            <a:endParaRPr lang="en-US" sz="1500" dirty="0"/>
          </a:p>
          <a:p>
            <a:pPr marL="342900" indent="-342900">
              <a:spcAft>
                <a:spcPts val="1000"/>
              </a:spcAft>
              <a:buSzPct val="100000"/>
              <a:buChar char="›"/>
            </a:pPr>
            <a:r>
              <a:rPr lang="en-US" sz="1500" b="1" dirty="0">
                <a:solidFill>
                  <a:srgbClr val="A89C90"/>
                </a:solidFill>
                <a:latin typeface="Arial" pitchFamily="34" charset="0"/>
                <a:ea typeface="Arial" pitchFamily="34" charset="-122"/>
                <a:cs typeface="Arial" pitchFamily="34" charset="-120"/>
              </a:rPr>
              <a:t>Valuable:</a:t>
            </a:r>
            <a:pPr indent="0" marL="0">
              <a:buNone/>
            </a:pPr>
            <a:r>
              <a:rPr lang="en-US" sz="1500" dirty="0">
                <a:solidFill>
                  <a:srgbClr val="A89C90"/>
                </a:solidFill>
                <a:latin typeface="Arial" pitchFamily="34" charset="0"/>
                <a:ea typeface="Arial" pitchFamily="34" charset="-122"/>
                <a:cs typeface="Arial" pitchFamily="34" charset="-120"/>
              </a:rPr>
              <a:t> the result is worth the extra cost and time</a:t>
            </a:r>
            <a:endParaRPr lang="en-US" sz="1500" dirty="0"/>
          </a:p>
          <a:p>
            <a:pPr marL="342900" indent="-342900">
              <a:spcAft>
                <a:spcPts val="1000"/>
              </a:spcAft>
              <a:buSzPct val="100000"/>
              <a:buChar char="›"/>
            </a:pPr>
            <a:r>
              <a:rPr lang="en-US" sz="1500" b="1" dirty="0">
                <a:solidFill>
                  <a:srgbClr val="A89C90"/>
                </a:solidFill>
                <a:latin typeface="Arial" pitchFamily="34" charset="0"/>
                <a:ea typeface="Arial" pitchFamily="34" charset="-122"/>
                <a:cs typeface="Arial" pitchFamily="34" charset="-120"/>
              </a:rPr>
              <a:t>Viable:</a:t>
            </a:r>
            <a:pPr indent="0" marL="0">
              <a:buNone/>
            </a:pPr>
            <a:r>
              <a:rPr lang="en-US" sz="1500" dirty="0">
                <a:solidFill>
                  <a:srgbClr val="A89C90"/>
                </a:solidFill>
                <a:latin typeface="Arial" pitchFamily="34" charset="0"/>
                <a:ea typeface="Arial" pitchFamily="34" charset="-122"/>
                <a:cs typeface="Arial" pitchFamily="34" charset="-120"/>
              </a:rPr>
              <a:t> Claude is good at this kind of task</a:t>
            </a:r>
            <a:endParaRPr lang="en-US" sz="1500" dirty="0"/>
          </a:p>
          <a:p>
            <a:pPr marL="342900" indent="-342900">
              <a:spcAft>
                <a:spcPts val="1000"/>
              </a:spcAft>
              <a:buSzPct val="100000"/>
              <a:buChar char="›"/>
            </a:pPr>
            <a:r>
              <a:rPr lang="en-US" sz="1500" b="1" dirty="0">
                <a:solidFill>
                  <a:srgbClr val="A89C90"/>
                </a:solidFill>
                <a:latin typeface="Arial" pitchFamily="34" charset="0"/>
                <a:ea typeface="Arial" pitchFamily="34" charset="-122"/>
                <a:cs typeface="Arial" pitchFamily="34" charset="-120"/>
              </a:rPr>
              <a:t>Recoverable:</a:t>
            </a:r>
            <a:pPr indent="0" marL="0">
              <a:buNone/>
            </a:pPr>
            <a:r>
              <a:rPr lang="en-US" sz="1500" dirty="0">
                <a:solidFill>
                  <a:srgbClr val="A89C90"/>
                </a:solidFill>
                <a:latin typeface="Arial" pitchFamily="34" charset="0"/>
                <a:ea typeface="Arial" pitchFamily="34" charset="-122"/>
                <a:cs typeface="Arial" pitchFamily="34" charset="-120"/>
              </a:rPr>
              <a:t> tests, review or rollback can catch mistakes</a:t>
            </a:r>
            <a:endParaRPr lang="en-US" sz="15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FOUR WAYS IN</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Pick the lowest level that works</a:t>
            </a:r>
            <a:endParaRPr lang="en-US" sz="3600" dirty="0"/>
          </a:p>
        </p:txBody>
      </p:sp>
      <p:sp>
        <p:nvSpPr>
          <p:cNvPr id="4" name="Shape 2"/>
          <p:cNvSpPr/>
          <p:nvPr/>
        </p:nvSpPr>
        <p:spPr>
          <a:xfrm>
            <a:off x="548640" y="1828800"/>
            <a:ext cx="11094415" cy="914400"/>
          </a:xfrm>
          <a:prstGeom prst="roundRect">
            <a:avLst>
              <a:gd name="adj" fmla="val 12000"/>
            </a:avLst>
          </a:prstGeom>
          <a:solidFill>
            <a:srgbClr val="221E1A"/>
          </a:solidFill>
          <a:ln w="12700">
            <a:solidFill>
              <a:srgbClr val="3A342F"/>
            </a:solidFill>
            <a:prstDash val="solid"/>
          </a:ln>
        </p:spPr>
      </p:sp>
      <p:sp>
        <p:nvSpPr>
          <p:cNvPr id="5" name="Text 3"/>
          <p:cNvSpPr txBox="1"/>
          <p:nvPr/>
        </p:nvSpPr>
        <p:spPr>
          <a:xfrm>
            <a:off x="777240" y="1828800"/>
            <a:ext cx="640080" cy="914400"/>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L1</a:t>
            </a:r>
            <a:endParaRPr lang="en-US" sz="2000" dirty="0"/>
          </a:p>
        </p:txBody>
      </p:sp>
      <p:sp>
        <p:nvSpPr>
          <p:cNvPr id="6" name="Text 4"/>
          <p:cNvSpPr txBox="1"/>
          <p:nvPr/>
        </p:nvSpPr>
        <p:spPr>
          <a:xfrm>
            <a:off x="1554480" y="1828800"/>
            <a:ext cx="4206240" cy="914400"/>
          </a:xfrm>
          <a:prstGeom prst="rect">
            <a:avLst/>
          </a:prstGeom>
          <a:noFill/>
          <a:ln/>
        </p:spPr>
        <p:txBody>
          <a:bodyPr wrap="square" lIns="0" tIns="0" rIns="0" bIns="0" rtlCol="0" anchor="ctr"/>
          <a:lstStyle/>
          <a:p>
            <a:pPr indent="0" marL="0">
              <a:buNone/>
            </a:pPr>
            <a:r>
              <a:rPr lang="en-US" sz="1800" b="1" dirty="0">
                <a:solidFill>
                  <a:srgbClr val="EEE9E3"/>
                </a:solidFill>
                <a:latin typeface="Arial" pitchFamily="34" charset="0"/>
                <a:ea typeface="Arial" pitchFamily="34" charset="-122"/>
                <a:cs typeface="Arial" pitchFamily="34" charset="-120"/>
              </a:rPr>
              <a:t>Claude Code subagent</a:t>
            </a:r>
            <a:endParaRPr lang="en-US" sz="1800" dirty="0"/>
          </a:p>
          <a:p>
            <a:pPr indent="0" marL="0">
              <a:buNone/>
            </a:pPr>
            <a:r>
              <a:rPr lang="en-US" sz="1300" dirty="0">
                <a:solidFill>
                  <a:srgbClr val="A89C90"/>
                </a:solidFill>
                <a:latin typeface="Consolas" pitchFamily="34" charset="0"/>
                <a:ea typeface="Consolas" pitchFamily="34" charset="-122"/>
                <a:cs typeface="Consolas" pitchFamily="34" charset="-120"/>
              </a:rPr>
              <a:t>.claude/agents/*.md</a:t>
            </a:r>
            <a:endParaRPr lang="en-US" sz="1800" dirty="0"/>
          </a:p>
        </p:txBody>
      </p:sp>
      <p:sp>
        <p:nvSpPr>
          <p:cNvPr id="7" name="Text 5"/>
          <p:cNvSpPr txBox="1"/>
          <p:nvPr/>
        </p:nvSpPr>
        <p:spPr>
          <a:xfrm>
            <a:off x="6035040" y="1828800"/>
            <a:ext cx="5333695" cy="914400"/>
          </a:xfrm>
          <a:prstGeom prst="rect">
            <a:avLst/>
          </a:prstGeom>
          <a:noFill/>
          <a:ln/>
        </p:spPr>
        <p:txBody>
          <a:bodyPr wrap="square" lIns="0" tIns="0" rIns="0" bIns="0" rtlCol="0" anchor="ctr"/>
          <a:lstStyle/>
          <a:p>
            <a:pPr indent="0" marL="0">
              <a:buNone/>
            </a:pPr>
            <a:r>
              <a:rPr lang="en-US" sz="1500" dirty="0">
                <a:solidFill>
                  <a:srgbClr val="A89C90"/>
                </a:solidFill>
                <a:latin typeface="Arial" pitchFamily="34" charset="0"/>
                <a:ea typeface="Arial" pitchFamily="34" charset="-122"/>
                <a:cs typeface="Arial" pitchFamily="34" charset="-120"/>
              </a:rPr>
              <a:t>No code. A markdown file with a prompt and a tool list. Good for your own dev workflow.</a:t>
            </a:r>
            <a:endParaRPr lang="en-US" sz="1500" dirty="0"/>
          </a:p>
        </p:txBody>
      </p:sp>
      <p:sp>
        <p:nvSpPr>
          <p:cNvPr id="8" name="Shape 6"/>
          <p:cNvSpPr/>
          <p:nvPr/>
        </p:nvSpPr>
        <p:spPr>
          <a:xfrm>
            <a:off x="548640" y="2926080"/>
            <a:ext cx="11094415" cy="914400"/>
          </a:xfrm>
          <a:prstGeom prst="roundRect">
            <a:avLst>
              <a:gd name="adj" fmla="val 12000"/>
            </a:avLst>
          </a:prstGeom>
          <a:solidFill>
            <a:srgbClr val="221E1A"/>
          </a:solidFill>
          <a:ln w="12700">
            <a:solidFill>
              <a:srgbClr val="3A342F"/>
            </a:solidFill>
            <a:prstDash val="solid"/>
          </a:ln>
        </p:spPr>
      </p:sp>
      <p:sp>
        <p:nvSpPr>
          <p:cNvPr id="9" name="Text 7"/>
          <p:cNvSpPr txBox="1"/>
          <p:nvPr/>
        </p:nvSpPr>
        <p:spPr>
          <a:xfrm>
            <a:off x="777240" y="2926080"/>
            <a:ext cx="640080" cy="914400"/>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L2</a:t>
            </a:r>
            <a:endParaRPr lang="en-US" sz="2000" dirty="0"/>
          </a:p>
        </p:txBody>
      </p:sp>
      <p:sp>
        <p:nvSpPr>
          <p:cNvPr id="10" name="Text 8"/>
          <p:cNvSpPr txBox="1"/>
          <p:nvPr/>
        </p:nvSpPr>
        <p:spPr>
          <a:xfrm>
            <a:off x="1554480" y="2926080"/>
            <a:ext cx="4206240" cy="914400"/>
          </a:xfrm>
          <a:prstGeom prst="rect">
            <a:avLst/>
          </a:prstGeom>
          <a:noFill/>
          <a:ln/>
        </p:spPr>
        <p:txBody>
          <a:bodyPr wrap="square" lIns="0" tIns="0" rIns="0" bIns="0" rtlCol="0" anchor="ctr"/>
          <a:lstStyle/>
          <a:p>
            <a:pPr indent="0" marL="0">
              <a:buNone/>
            </a:pPr>
            <a:r>
              <a:rPr lang="en-US" sz="1800" b="1" dirty="0">
                <a:solidFill>
                  <a:srgbClr val="EEE9E3"/>
                </a:solidFill>
                <a:latin typeface="Arial" pitchFamily="34" charset="0"/>
                <a:ea typeface="Arial" pitchFamily="34" charset="-122"/>
                <a:cs typeface="Arial" pitchFamily="34" charset="-120"/>
              </a:rPr>
              <a:t>Claude Agent SDK</a:t>
            </a:r>
            <a:endParaRPr lang="en-US" sz="1800" dirty="0"/>
          </a:p>
          <a:p>
            <a:pPr indent="0" marL="0">
              <a:buNone/>
            </a:pPr>
            <a:r>
              <a:rPr lang="en-US" sz="1300" dirty="0">
                <a:solidFill>
                  <a:srgbClr val="A89C90"/>
                </a:solidFill>
                <a:latin typeface="Consolas" pitchFamily="34" charset="0"/>
                <a:ea typeface="Consolas" pitchFamily="34" charset="-122"/>
                <a:cs typeface="Consolas" pitchFamily="34" charset="-120"/>
              </a:rPr>
              <a:t>pip install claude-agent-sdk</a:t>
            </a:r>
            <a:endParaRPr lang="en-US" sz="1800" dirty="0"/>
          </a:p>
        </p:txBody>
      </p:sp>
      <p:sp>
        <p:nvSpPr>
          <p:cNvPr id="11" name="Text 9"/>
          <p:cNvSpPr txBox="1"/>
          <p:nvPr/>
        </p:nvSpPr>
        <p:spPr>
          <a:xfrm>
            <a:off x="6035040" y="2926080"/>
            <a:ext cx="5333695" cy="914400"/>
          </a:xfrm>
          <a:prstGeom prst="rect">
            <a:avLst/>
          </a:prstGeom>
          <a:noFill/>
          <a:ln/>
        </p:spPr>
        <p:txBody>
          <a:bodyPr wrap="square" lIns="0" tIns="0" rIns="0" bIns="0" rtlCol="0" anchor="ctr"/>
          <a:lstStyle/>
          <a:p>
            <a:pPr indent="0" marL="0">
              <a:buNone/>
            </a:pPr>
            <a:r>
              <a:rPr lang="en-US" sz="1500" dirty="0">
                <a:solidFill>
                  <a:srgbClr val="A89C90"/>
                </a:solidFill>
                <a:latin typeface="Arial" pitchFamily="34" charset="0"/>
                <a:ea typeface="Arial" pitchFamily="34" charset="-122"/>
                <a:cs typeface="Arial" pitchFamily="34" charset="-120"/>
              </a:rPr>
              <a:t>Claude Code as a library: built-in Read/Edit/Bash/Grep, MCP, hooks. You host it.</a:t>
            </a:r>
            <a:endParaRPr lang="en-US" sz="1500" dirty="0"/>
          </a:p>
        </p:txBody>
      </p:sp>
      <p:sp>
        <p:nvSpPr>
          <p:cNvPr id="12" name="Shape 10"/>
          <p:cNvSpPr/>
          <p:nvPr/>
        </p:nvSpPr>
        <p:spPr>
          <a:xfrm>
            <a:off x="548640" y="4023360"/>
            <a:ext cx="11094415" cy="914400"/>
          </a:xfrm>
          <a:prstGeom prst="roundRect">
            <a:avLst>
              <a:gd name="adj" fmla="val 12000"/>
            </a:avLst>
          </a:prstGeom>
          <a:solidFill>
            <a:srgbClr val="221E1A"/>
          </a:solidFill>
          <a:ln w="12700">
            <a:solidFill>
              <a:srgbClr val="3A342F"/>
            </a:solidFill>
            <a:prstDash val="solid"/>
          </a:ln>
        </p:spPr>
      </p:sp>
      <p:sp>
        <p:nvSpPr>
          <p:cNvPr id="13" name="Text 11"/>
          <p:cNvSpPr txBox="1"/>
          <p:nvPr/>
        </p:nvSpPr>
        <p:spPr>
          <a:xfrm>
            <a:off x="777240" y="4023360"/>
            <a:ext cx="640080" cy="914400"/>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L3</a:t>
            </a:r>
            <a:endParaRPr lang="en-US" sz="2000" dirty="0"/>
          </a:p>
        </p:txBody>
      </p:sp>
      <p:sp>
        <p:nvSpPr>
          <p:cNvPr id="14" name="Text 12"/>
          <p:cNvSpPr txBox="1"/>
          <p:nvPr/>
        </p:nvSpPr>
        <p:spPr>
          <a:xfrm>
            <a:off x="1554480" y="4023360"/>
            <a:ext cx="4206240" cy="914400"/>
          </a:xfrm>
          <a:prstGeom prst="rect">
            <a:avLst/>
          </a:prstGeom>
          <a:noFill/>
          <a:ln/>
        </p:spPr>
        <p:txBody>
          <a:bodyPr wrap="square" lIns="0" tIns="0" rIns="0" bIns="0" rtlCol="0" anchor="ctr"/>
          <a:lstStyle/>
          <a:p>
            <a:pPr indent="0" marL="0">
              <a:buNone/>
            </a:pPr>
            <a:r>
              <a:rPr lang="en-US" sz="1800" b="1" dirty="0">
                <a:solidFill>
                  <a:srgbClr val="EEE9E3"/>
                </a:solidFill>
                <a:latin typeface="Arial" pitchFamily="34" charset="0"/>
                <a:ea typeface="Arial" pitchFamily="34" charset="-122"/>
                <a:cs typeface="Arial" pitchFamily="34" charset="-120"/>
              </a:rPr>
              <a:t>Claude API + Tool Runner</a:t>
            </a:r>
            <a:endParaRPr lang="en-US" sz="1800" dirty="0"/>
          </a:p>
          <a:p>
            <a:pPr indent="0" marL="0">
              <a:buNone/>
            </a:pPr>
            <a:r>
              <a:rPr lang="en-US" sz="1300" dirty="0">
                <a:solidFill>
                  <a:srgbClr val="A89C90"/>
                </a:solidFill>
                <a:latin typeface="Consolas" pitchFamily="34" charset="0"/>
                <a:ea typeface="Consolas" pitchFamily="34" charset="-122"/>
                <a:cs typeface="Consolas" pitchFamily="34" charset="-120"/>
              </a:rPr>
              <a:t>client.beta.messages.tool_runner</a:t>
            </a:r>
            <a:endParaRPr lang="en-US" sz="1800" dirty="0"/>
          </a:p>
        </p:txBody>
      </p:sp>
      <p:sp>
        <p:nvSpPr>
          <p:cNvPr id="15" name="Text 13"/>
          <p:cNvSpPr txBox="1"/>
          <p:nvPr/>
        </p:nvSpPr>
        <p:spPr>
          <a:xfrm>
            <a:off x="6035040" y="4023360"/>
            <a:ext cx="5333695" cy="914400"/>
          </a:xfrm>
          <a:prstGeom prst="rect">
            <a:avLst/>
          </a:prstGeom>
          <a:noFill/>
          <a:ln/>
        </p:spPr>
        <p:txBody>
          <a:bodyPr wrap="square" lIns="0" tIns="0" rIns="0" bIns="0" rtlCol="0" anchor="ctr"/>
          <a:lstStyle/>
          <a:p>
            <a:pPr indent="0" marL="0">
              <a:buNone/>
            </a:pPr>
            <a:r>
              <a:rPr lang="en-US" sz="1500" dirty="0">
                <a:solidFill>
                  <a:srgbClr val="A89C90"/>
                </a:solidFill>
                <a:latin typeface="Arial" pitchFamily="34" charset="0"/>
                <a:ea typeface="Arial" pitchFamily="34" charset="-122"/>
                <a:cs typeface="Arial" pitchFamily="34" charset="-120"/>
              </a:rPr>
              <a:t>Your own tools, and the SDK runs the loop. Good for putting an agent inside your product.</a:t>
            </a:r>
            <a:endParaRPr lang="en-US" sz="1500" dirty="0"/>
          </a:p>
        </p:txBody>
      </p:sp>
      <p:sp>
        <p:nvSpPr>
          <p:cNvPr id="16" name="Shape 14"/>
          <p:cNvSpPr/>
          <p:nvPr/>
        </p:nvSpPr>
        <p:spPr>
          <a:xfrm>
            <a:off x="548640" y="5120640"/>
            <a:ext cx="11094415" cy="914400"/>
          </a:xfrm>
          <a:prstGeom prst="roundRect">
            <a:avLst>
              <a:gd name="adj" fmla="val 12000"/>
            </a:avLst>
          </a:prstGeom>
          <a:solidFill>
            <a:srgbClr val="221E1A"/>
          </a:solidFill>
          <a:ln w="12700">
            <a:solidFill>
              <a:srgbClr val="3A342F"/>
            </a:solidFill>
            <a:prstDash val="solid"/>
          </a:ln>
        </p:spPr>
      </p:sp>
      <p:sp>
        <p:nvSpPr>
          <p:cNvPr id="17" name="Text 15"/>
          <p:cNvSpPr txBox="1"/>
          <p:nvPr/>
        </p:nvSpPr>
        <p:spPr>
          <a:xfrm>
            <a:off x="777240" y="5120640"/>
            <a:ext cx="640080" cy="914400"/>
          </a:xfrm>
          <a:prstGeom prst="rect">
            <a:avLst/>
          </a:prstGeom>
          <a:noFill/>
          <a:ln/>
        </p:spPr>
        <p:txBody>
          <a:bodyPr wrap="square" lIns="0" tIns="0" rIns="0" bIns="0" rtlCol="0" anchor="ctr"/>
          <a:lstStyle/>
          <a:p>
            <a:pPr indent="0" marL="0">
              <a:buNone/>
            </a:pPr>
            <a:r>
              <a:rPr lang="en-US" sz="2000" b="1" dirty="0">
                <a:solidFill>
                  <a:srgbClr val="D97757"/>
                </a:solidFill>
                <a:latin typeface="Consolas" pitchFamily="34" charset="0"/>
                <a:ea typeface="Consolas" pitchFamily="34" charset="-122"/>
                <a:cs typeface="Consolas" pitchFamily="34" charset="-120"/>
              </a:rPr>
              <a:t>L4</a:t>
            </a:r>
            <a:endParaRPr lang="en-US" sz="2000" dirty="0"/>
          </a:p>
        </p:txBody>
      </p:sp>
      <p:sp>
        <p:nvSpPr>
          <p:cNvPr id="18" name="Text 16"/>
          <p:cNvSpPr txBox="1"/>
          <p:nvPr/>
        </p:nvSpPr>
        <p:spPr>
          <a:xfrm>
            <a:off x="1554480" y="5120640"/>
            <a:ext cx="4206240" cy="914400"/>
          </a:xfrm>
          <a:prstGeom prst="rect">
            <a:avLst/>
          </a:prstGeom>
          <a:noFill/>
          <a:ln/>
        </p:spPr>
        <p:txBody>
          <a:bodyPr wrap="square" lIns="0" tIns="0" rIns="0" bIns="0" rtlCol="0" anchor="ctr"/>
          <a:lstStyle/>
          <a:p>
            <a:pPr indent="0" marL="0">
              <a:buNone/>
            </a:pPr>
            <a:r>
              <a:rPr lang="en-US" sz="1800" b="1" dirty="0">
                <a:solidFill>
                  <a:srgbClr val="EEE9E3"/>
                </a:solidFill>
                <a:latin typeface="Arial" pitchFamily="34" charset="0"/>
                <a:ea typeface="Arial" pitchFamily="34" charset="-122"/>
                <a:cs typeface="Arial" pitchFamily="34" charset="-120"/>
              </a:rPr>
              <a:t>Claude Managed Agents</a:t>
            </a:r>
            <a:endParaRPr lang="en-US" sz="1800" dirty="0"/>
          </a:p>
          <a:p>
            <a:pPr indent="0" marL="0">
              <a:buNone/>
            </a:pPr>
            <a:r>
              <a:rPr lang="en-US" sz="1300" dirty="0">
                <a:solidFill>
                  <a:srgbClr val="A89C90"/>
                </a:solidFill>
                <a:latin typeface="Consolas" pitchFamily="34" charset="0"/>
                <a:ea typeface="Consolas" pitchFamily="34" charset="-122"/>
                <a:cs typeface="Consolas" pitchFamily="34" charset="-120"/>
              </a:rPr>
              <a:t>agents → sessions</a:t>
            </a:r>
            <a:endParaRPr lang="en-US" sz="1800" dirty="0"/>
          </a:p>
        </p:txBody>
      </p:sp>
      <p:sp>
        <p:nvSpPr>
          <p:cNvPr id="19" name="Text 17"/>
          <p:cNvSpPr txBox="1"/>
          <p:nvPr/>
        </p:nvSpPr>
        <p:spPr>
          <a:xfrm>
            <a:off x="6035040" y="5120640"/>
            <a:ext cx="5333695" cy="914400"/>
          </a:xfrm>
          <a:prstGeom prst="rect">
            <a:avLst/>
          </a:prstGeom>
          <a:noFill/>
          <a:ln/>
        </p:spPr>
        <p:txBody>
          <a:bodyPr wrap="square" lIns="0" tIns="0" rIns="0" bIns="0" rtlCol="0" anchor="ctr"/>
          <a:lstStyle/>
          <a:p>
            <a:pPr indent="0" marL="0">
              <a:buNone/>
            </a:pPr>
            <a:r>
              <a:rPr lang="en-US" sz="1500" dirty="0">
                <a:solidFill>
                  <a:srgbClr val="A89C90"/>
                </a:solidFill>
                <a:latin typeface="Arial" pitchFamily="34" charset="0"/>
                <a:ea typeface="Arial" pitchFamily="34" charset="-122"/>
                <a:cs typeface="Arial" pitchFamily="34" charset="-120"/>
              </a:rPr>
              <a:t>Anthropic runs the loop and a sandbox. Good for long-running, scheduled or hosted agents.</a:t>
            </a:r>
            <a:endParaRPr lang="en-US" sz="15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LEVEL 1 · NO CODE</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A subagent is a markdown file</a:t>
            </a:r>
            <a:endParaRPr lang="en-US" sz="3600" dirty="0"/>
          </a:p>
        </p:txBody>
      </p:sp>
      <p:sp>
        <p:nvSpPr>
          <p:cNvPr id="4" name="Shape 2"/>
          <p:cNvSpPr/>
          <p:nvPr/>
        </p:nvSpPr>
        <p:spPr>
          <a:xfrm>
            <a:off x="548640" y="1783080"/>
            <a:ext cx="5760720" cy="4572000"/>
          </a:xfrm>
          <a:prstGeom prst="roundRect">
            <a:avLst>
              <a:gd name="adj" fmla="val 2000"/>
            </a:avLst>
          </a:prstGeom>
          <a:solidFill>
            <a:srgbClr val="272822"/>
          </a:solidFill>
          <a:ln w="12700">
            <a:solidFill>
              <a:srgbClr val="3A342F"/>
            </a:solidFill>
            <a:prstDash val="solid"/>
          </a:ln>
        </p:spPr>
      </p:sp>
      <p:sp>
        <p:nvSpPr>
          <p:cNvPr id="5" name="Text 3"/>
          <p:cNvSpPr txBox="1"/>
          <p:nvPr/>
        </p:nvSpPr>
        <p:spPr>
          <a:xfrm>
            <a:off x="777240" y="1920240"/>
            <a:ext cx="5303520" cy="4297680"/>
          </a:xfrm>
          <a:prstGeom prst="rect">
            <a:avLst/>
          </a:prstGeom>
          <a:noFill/>
          <a:ln/>
        </p:spPr>
        <p:txBody>
          <a:bodyPr wrap="square" lIns="0" tIns="0" rIns="0" bIns="0" rtlCol="0" anchor="t"/>
          <a:lstStyle/>
          <a:p>
            <a:pPr indent="0" marL="0">
              <a:buNone/>
            </a:pPr>
            <a:r>
              <a:rPr lang="en-US" sz="1250" dirty="0">
                <a:solidFill>
                  <a:srgbClr val="88846F"/>
                </a:solidFill>
                <a:latin typeface="Consolas" pitchFamily="34" charset="0"/>
                <a:ea typeface="Consolas" pitchFamily="34" charset="-122"/>
                <a:cs typeface="Consolas" pitchFamily="34" charset="-120"/>
              </a:rPr>
              <a:t>&lt;!-- .claude/agents/test-fixer.md --&gt;</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name: test-fixer</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description: Runs the test suite and fixes</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  failing tests. Use after code changes.</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tools: Read, Edit, Grep, Glob, Bash</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model: sonnet</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 </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You are a careful test engineer.</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 </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1. Run the tests and collect the failures.</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2. For each failure, find the root cause</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   before changing anything.</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3. Fix the code, not the test, unless the</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   test itself is wrong.</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4. Re-run the tests and report what you</a:t>
            </a:r>
            <a:endParaRPr lang="en-US" sz="1250" dirty="0"/>
          </a:p>
          <a:p>
            <a:pPr indent="0" marL="0">
              <a:buNone/>
            </a:pPr>
            <a:r>
              <a:rPr lang="en-US" sz="1250" dirty="0">
                <a:solidFill>
                  <a:srgbClr val="F8F8F2"/>
                </a:solidFill>
                <a:latin typeface="Consolas" pitchFamily="34" charset="0"/>
                <a:ea typeface="Consolas" pitchFamily="34" charset="-122"/>
                <a:cs typeface="Consolas" pitchFamily="34" charset="-120"/>
              </a:rPr>
              <a:t>   changed and why.</a:t>
            </a:r>
            <a:endParaRPr lang="en-US" sz="1250" dirty="0"/>
          </a:p>
        </p:txBody>
      </p:sp>
      <p:sp>
        <p:nvSpPr>
          <p:cNvPr id="6" name="Text 4"/>
          <p:cNvSpPr txBox="1"/>
          <p:nvPr/>
        </p:nvSpPr>
        <p:spPr>
          <a:xfrm>
            <a:off x="6675120" y="1828800"/>
            <a:ext cx="4967935" cy="3108960"/>
          </a:xfrm>
          <a:prstGeom prst="rect">
            <a:avLst/>
          </a:prstGeom>
          <a:noFill/>
          <a:ln/>
        </p:spPr>
        <p:txBody>
          <a:bodyPr wrap="square" lIns="0" tIns="0" rIns="0" bIns="0" rtlCol="0" anchor="t"/>
          <a:lstStyle/>
          <a:p>
            <a:pPr marL="342900" indent="-342900">
              <a:spcAft>
                <a:spcPts val="1200"/>
              </a:spcAft>
              <a:buSzPct val="100000"/>
              <a:buChar char="›"/>
            </a:pPr>
            <a:r>
              <a:rPr lang="en-US" sz="1700" b="1" dirty="0">
                <a:solidFill>
                  <a:srgbClr val="EEE9E3"/>
                </a:solidFill>
                <a:latin typeface="Arial" pitchFamily="34" charset="0"/>
                <a:ea typeface="Arial" pitchFamily="34" charset="-122"/>
                <a:cs typeface="Arial" pitchFamily="34" charset="-120"/>
              </a:rPr>
              <a:t>description</a:t>
            </a:r>
            <a:pPr indent="0" marL="0">
              <a:buNone/>
            </a:pPr>
            <a:r>
              <a:rPr lang="en-US" sz="1700" dirty="0">
                <a:solidFill>
                  <a:srgbClr val="EEE9E3"/>
                </a:solidFill>
                <a:latin typeface="Arial" pitchFamily="34" charset="0"/>
                <a:ea typeface="Arial" pitchFamily="34" charset="-122"/>
                <a:cs typeface="Arial" pitchFamily="34" charset="-120"/>
              </a:rPr>
              <a:t> tells Claude when to delegate, so write it like a trigger</a:t>
            </a:r>
            <a:endParaRPr lang="en-US" sz="1700" dirty="0"/>
          </a:p>
          <a:p>
            <a:pPr marL="342900" indent="-342900">
              <a:spcAft>
                <a:spcPts val="1200"/>
              </a:spcAft>
              <a:buSzPct val="100000"/>
              <a:buChar char="›"/>
            </a:pPr>
            <a:r>
              <a:rPr lang="en-US" sz="1700" b="1" dirty="0">
                <a:solidFill>
                  <a:srgbClr val="EEE9E3"/>
                </a:solidFill>
                <a:latin typeface="Arial" pitchFamily="34" charset="0"/>
                <a:ea typeface="Arial" pitchFamily="34" charset="-122"/>
                <a:cs typeface="Arial" pitchFamily="34" charset="-120"/>
              </a:rPr>
              <a:t>tools</a:t>
            </a:r>
            <a:pPr indent="0" marL="0">
              <a:buNone/>
            </a:pPr>
            <a:r>
              <a:rPr lang="en-US" sz="1700" dirty="0">
                <a:solidFill>
                  <a:srgbClr val="EEE9E3"/>
                </a:solidFill>
                <a:latin typeface="Arial" pitchFamily="34" charset="0"/>
                <a:ea typeface="Arial" pitchFamily="34" charset="-122"/>
                <a:cs typeface="Arial" pitchFamily="34" charset="-120"/>
              </a:rPr>
              <a:t> limits what it can touch (least privilege)</a:t>
            </a:r>
            <a:endParaRPr lang="en-US" sz="1700" dirty="0"/>
          </a:p>
          <a:p>
            <a:pPr marL="342900" indent="-342900">
              <a:spcAft>
                <a:spcPts val="1200"/>
              </a:spcAft>
              <a:buSzPct val="100000"/>
              <a:buChar char="›"/>
            </a:pPr>
            <a:r>
              <a:rPr lang="en-US" sz="1700" dirty="0">
                <a:solidFill>
                  <a:srgbClr val="EEE9E3"/>
                </a:solidFill>
                <a:latin typeface="Arial" pitchFamily="34" charset="0"/>
                <a:ea typeface="Arial" pitchFamily="34" charset="-122"/>
                <a:cs typeface="Arial" pitchFamily="34" charset="-120"/>
              </a:rPr>
              <a:t>It runs in its </a:t>
            </a:r>
            <a:pPr indent="0" marL="0">
              <a:buNone/>
            </a:pPr>
            <a:r>
              <a:rPr lang="en-US" sz="1700" b="1" dirty="0">
                <a:solidFill>
                  <a:srgbClr val="EEE9E3"/>
                </a:solidFill>
                <a:latin typeface="Arial" pitchFamily="34" charset="0"/>
                <a:ea typeface="Arial" pitchFamily="34" charset="-122"/>
                <a:cs typeface="Arial" pitchFamily="34" charset="-120"/>
              </a:rPr>
              <a:t>own context window</a:t>
            </a:r>
            <a:pPr indent="0" marL="0">
              <a:buNone/>
            </a:pPr>
            <a:r>
              <a:rPr lang="en-US" sz="1700" dirty="0">
                <a:solidFill>
                  <a:srgbClr val="EEE9E3"/>
                </a:solidFill>
                <a:latin typeface="Arial" pitchFamily="34" charset="0"/>
                <a:ea typeface="Arial" pitchFamily="34" charset="-122"/>
                <a:cs typeface="Arial" pitchFamily="34" charset="-120"/>
              </a:rPr>
              <a:t>, so your main chat stays clean</a:t>
            </a:r>
            <a:endParaRPr lang="en-US" sz="1700" dirty="0"/>
          </a:p>
          <a:p>
            <a:pPr marL="342900" indent="-342900">
              <a:spcAft>
                <a:spcPts val="1200"/>
              </a:spcAft>
              <a:buSzPct val="100000"/>
              <a:buChar char="›"/>
            </a:pPr>
            <a:r>
              <a:rPr lang="en-US" sz="1700" dirty="0">
                <a:solidFill>
                  <a:srgbClr val="EEE9E3"/>
                </a:solidFill>
                <a:latin typeface="Arial" pitchFamily="34" charset="0"/>
                <a:ea typeface="Arial" pitchFamily="34" charset="-122"/>
                <a:cs typeface="Arial" pitchFamily="34" charset="-120"/>
              </a:rPr>
              <a:t>Create one interactively with </a:t>
            </a:r>
            <a:pPr indent="0" marL="0">
              <a:buNone/>
            </a:pPr>
            <a:r>
              <a:rPr lang="en-US" sz="1700" dirty="0">
                <a:solidFill>
                  <a:srgbClr val="E8C8B0"/>
                </a:solidFill>
                <a:latin typeface="Consolas" pitchFamily="34" charset="0"/>
                <a:ea typeface="Consolas" pitchFamily="34" charset="-122"/>
                <a:cs typeface="Consolas" pitchFamily="34" charset="-120"/>
              </a:rPr>
              <a:t>/agents</a:t>
            </a:r>
            <a:endParaRPr lang="en-US" sz="1700" dirty="0"/>
          </a:p>
        </p:txBody>
      </p:sp>
      <p:sp>
        <p:nvSpPr>
          <p:cNvPr id="7" name="Shape 5"/>
          <p:cNvSpPr/>
          <p:nvPr/>
        </p:nvSpPr>
        <p:spPr>
          <a:xfrm>
            <a:off x="6675120" y="5120640"/>
            <a:ext cx="4967935" cy="731520"/>
          </a:xfrm>
          <a:prstGeom prst="roundRect">
            <a:avLst>
              <a:gd name="adj" fmla="val 15000"/>
            </a:avLst>
          </a:prstGeom>
          <a:solidFill>
            <a:srgbClr val="2E211B"/>
          </a:solidFill>
          <a:ln w="12700">
            <a:solidFill>
              <a:srgbClr val="8A5240"/>
            </a:solidFill>
            <a:prstDash val="solid"/>
          </a:ln>
        </p:spPr>
      </p:sp>
      <p:sp>
        <p:nvSpPr>
          <p:cNvPr id="8" name="Text 6"/>
          <p:cNvSpPr txBox="1"/>
          <p:nvPr/>
        </p:nvSpPr>
        <p:spPr>
          <a:xfrm>
            <a:off x="6903720" y="5120640"/>
            <a:ext cx="4510735" cy="731520"/>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Try it: "use the test-fixer agent on this branch"</a:t>
            </a:r>
            <a:endParaRPr lang="en-US" sz="15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LEVEL 1 · EXAMPLES TO STEAL</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Seven subagents, ready to copy</a:t>
            </a:r>
            <a:endParaRPr lang="en-US" sz="3600" dirty="0"/>
          </a:p>
        </p:txBody>
      </p:sp>
      <p:sp>
        <p:nvSpPr>
          <p:cNvPr id="4" name="Shape 2"/>
          <p:cNvSpPr/>
          <p:nvPr/>
        </p:nvSpPr>
        <p:spPr>
          <a:xfrm>
            <a:off x="548640" y="1828800"/>
            <a:ext cx="2567864" cy="2011680"/>
          </a:xfrm>
          <a:prstGeom prst="roundRect">
            <a:avLst>
              <a:gd name="adj" fmla="val 5455"/>
            </a:avLst>
          </a:prstGeom>
          <a:solidFill>
            <a:srgbClr val="221E1A"/>
          </a:solidFill>
          <a:ln w="12700">
            <a:solidFill>
              <a:srgbClr val="3A342F"/>
            </a:solidFill>
            <a:prstDash val="solid"/>
          </a:ln>
        </p:spPr>
      </p:sp>
      <p:sp>
        <p:nvSpPr>
          <p:cNvPr id="5" name="Text 3"/>
          <p:cNvSpPr txBox="1"/>
          <p:nvPr/>
        </p:nvSpPr>
        <p:spPr>
          <a:xfrm>
            <a:off x="731520" y="1965960"/>
            <a:ext cx="2202104" cy="365760"/>
          </a:xfrm>
          <a:prstGeom prst="rect">
            <a:avLst/>
          </a:prstGeom>
          <a:noFill/>
          <a:ln/>
        </p:spPr>
        <p:txBody>
          <a:bodyPr wrap="square" lIns="0" tIns="0" rIns="0" bIns="0" rtlCol="0" anchor="ctr"/>
          <a:lstStyle/>
          <a:p>
            <a:pPr indent="0" marL="0">
              <a:buNone/>
            </a:pPr>
            <a:r>
              <a:rPr lang="en-US" sz="1500" b="1" dirty="0">
                <a:solidFill>
                  <a:srgbClr val="E8C8B0"/>
                </a:solidFill>
                <a:latin typeface="Consolas" pitchFamily="34" charset="0"/>
                <a:ea typeface="Consolas" pitchFamily="34" charset="-122"/>
                <a:cs typeface="Consolas" pitchFamily="34" charset="-120"/>
              </a:rPr>
              <a:t>repo-explainer</a:t>
            </a:r>
            <a:endParaRPr lang="en-US" sz="1500" dirty="0"/>
          </a:p>
        </p:txBody>
      </p:sp>
      <p:sp>
        <p:nvSpPr>
          <p:cNvPr id="6" name="Text 4"/>
          <p:cNvSpPr txBox="1"/>
          <p:nvPr/>
        </p:nvSpPr>
        <p:spPr>
          <a:xfrm>
            <a:off x="731520" y="2377440"/>
            <a:ext cx="2202104" cy="914400"/>
          </a:xfrm>
          <a:prstGeom prst="rect">
            <a:avLst/>
          </a:prstGeom>
          <a:noFill/>
          <a:ln/>
        </p:spPr>
        <p:txBody>
          <a:bodyPr wrap="square" lIns="0" tIns="0" rIns="0" bIns="0" rtlCol="0" anchor="t"/>
          <a:lstStyle/>
          <a:p>
            <a:pPr indent="0" marL="0">
              <a:buNone/>
            </a:pPr>
            <a:r>
              <a:rPr lang="en-US" sz="1300" dirty="0">
                <a:solidFill>
                  <a:srgbClr val="A89C90"/>
                </a:solidFill>
                <a:latin typeface="Arial" pitchFamily="34" charset="0"/>
                <a:ea typeface="Arial" pitchFamily="34" charset="-122"/>
                <a:cs typeface="Arial" pitchFamily="34" charset="-120"/>
              </a:rPr>
              <a:t>Explains an unfamiliar repo: layout, modules, open TODOs</a:t>
            </a:r>
            <a:endParaRPr lang="en-US" sz="1300" dirty="0"/>
          </a:p>
        </p:txBody>
      </p:sp>
      <p:sp>
        <p:nvSpPr>
          <p:cNvPr id="7" name="Shape 5"/>
          <p:cNvSpPr/>
          <p:nvPr/>
        </p:nvSpPr>
        <p:spPr>
          <a:xfrm>
            <a:off x="731520" y="3383280"/>
            <a:ext cx="2202104" cy="310896"/>
          </a:xfrm>
          <a:prstGeom prst="roundRect">
            <a:avLst>
              <a:gd name="adj" fmla="val 50000"/>
            </a:avLst>
          </a:prstGeom>
          <a:solidFill>
            <a:srgbClr val="221E1A"/>
          </a:solidFill>
          <a:ln w="9525">
            <a:solidFill>
              <a:srgbClr val="8A5240"/>
            </a:solidFill>
            <a:prstDash val="solid"/>
          </a:ln>
        </p:spPr>
      </p:sp>
      <p:sp>
        <p:nvSpPr>
          <p:cNvPr id="8" name="Text 6"/>
          <p:cNvSpPr txBox="1"/>
          <p:nvPr/>
        </p:nvSpPr>
        <p:spPr>
          <a:xfrm>
            <a:off x="731520" y="3383280"/>
            <a:ext cx="2202104" cy="310896"/>
          </a:xfrm>
          <a:prstGeom prst="rect">
            <a:avLst/>
          </a:prstGeom>
          <a:noFill/>
          <a:ln/>
        </p:spPr>
        <p:txBody>
          <a:bodyPr wrap="square" lIns="0" tIns="0" rIns="0" bIns="0" rtlCol="0" anchor="ctr"/>
          <a:lstStyle/>
          <a:p>
            <a:pPr algn="ctr" indent="0" marL="0">
              <a:buNone/>
            </a:pPr>
            <a:r>
              <a:rPr lang="en-US" sz="1100" dirty="0">
                <a:solidFill>
                  <a:srgbClr val="D97757"/>
                </a:solidFill>
                <a:latin typeface="Consolas" pitchFamily="34" charset="0"/>
                <a:ea typeface="Consolas" pitchFamily="34" charset="-122"/>
                <a:cs typeface="Consolas" pitchFamily="34" charset="-120"/>
              </a:rPr>
              <a:t>read-only</a:t>
            </a:r>
            <a:endParaRPr lang="en-US" sz="1100" dirty="0"/>
          </a:p>
        </p:txBody>
      </p:sp>
      <p:sp>
        <p:nvSpPr>
          <p:cNvPr id="9" name="Shape 7"/>
          <p:cNvSpPr/>
          <p:nvPr/>
        </p:nvSpPr>
        <p:spPr>
          <a:xfrm>
            <a:off x="3390824" y="1828800"/>
            <a:ext cx="2567864" cy="2011680"/>
          </a:xfrm>
          <a:prstGeom prst="roundRect">
            <a:avLst>
              <a:gd name="adj" fmla="val 5455"/>
            </a:avLst>
          </a:prstGeom>
          <a:solidFill>
            <a:srgbClr val="221E1A"/>
          </a:solidFill>
          <a:ln w="12700">
            <a:solidFill>
              <a:srgbClr val="3A342F"/>
            </a:solidFill>
            <a:prstDash val="solid"/>
          </a:ln>
        </p:spPr>
      </p:sp>
      <p:sp>
        <p:nvSpPr>
          <p:cNvPr id="10" name="Text 8"/>
          <p:cNvSpPr txBox="1"/>
          <p:nvPr/>
        </p:nvSpPr>
        <p:spPr>
          <a:xfrm>
            <a:off x="3573704" y="1965960"/>
            <a:ext cx="2202104" cy="365760"/>
          </a:xfrm>
          <a:prstGeom prst="rect">
            <a:avLst/>
          </a:prstGeom>
          <a:noFill/>
          <a:ln/>
        </p:spPr>
        <p:txBody>
          <a:bodyPr wrap="square" lIns="0" tIns="0" rIns="0" bIns="0" rtlCol="0" anchor="ctr"/>
          <a:lstStyle/>
          <a:p>
            <a:pPr indent="0" marL="0">
              <a:buNone/>
            </a:pPr>
            <a:r>
              <a:rPr lang="en-US" sz="1500" b="1" dirty="0">
                <a:solidFill>
                  <a:srgbClr val="E8C8B0"/>
                </a:solidFill>
                <a:latin typeface="Consolas" pitchFamily="34" charset="0"/>
                <a:ea typeface="Consolas" pitchFamily="34" charset="-122"/>
                <a:cs typeface="Consolas" pitchFamily="34" charset="-120"/>
              </a:rPr>
              <a:t>code-reviewer</a:t>
            </a:r>
            <a:endParaRPr lang="en-US" sz="1500" dirty="0"/>
          </a:p>
        </p:txBody>
      </p:sp>
      <p:sp>
        <p:nvSpPr>
          <p:cNvPr id="11" name="Text 9"/>
          <p:cNvSpPr txBox="1"/>
          <p:nvPr/>
        </p:nvSpPr>
        <p:spPr>
          <a:xfrm>
            <a:off x="3573704" y="2377440"/>
            <a:ext cx="2202104" cy="914400"/>
          </a:xfrm>
          <a:prstGeom prst="rect">
            <a:avLst/>
          </a:prstGeom>
          <a:noFill/>
          <a:ln/>
        </p:spPr>
        <p:txBody>
          <a:bodyPr wrap="square" lIns="0" tIns="0" rIns="0" bIns="0" rtlCol="0" anchor="t"/>
          <a:lstStyle/>
          <a:p>
            <a:pPr indent="0" marL="0">
              <a:buNone/>
            </a:pPr>
            <a:r>
              <a:rPr lang="en-US" sz="1300" dirty="0">
                <a:solidFill>
                  <a:srgbClr val="A89C90"/>
                </a:solidFill>
                <a:latin typeface="Arial" pitchFamily="34" charset="0"/>
                <a:ea typeface="Arial" pitchFamily="34" charset="-122"/>
                <a:cs typeface="Arial" pitchFamily="34" charset="-120"/>
              </a:rPr>
              <a:t>Reviews changes: max 5 findings, each with a breaking input and a fix</a:t>
            </a:r>
            <a:endParaRPr lang="en-US" sz="1300" dirty="0"/>
          </a:p>
        </p:txBody>
      </p:sp>
      <p:sp>
        <p:nvSpPr>
          <p:cNvPr id="12" name="Shape 10"/>
          <p:cNvSpPr/>
          <p:nvPr/>
        </p:nvSpPr>
        <p:spPr>
          <a:xfrm>
            <a:off x="3573704" y="3383280"/>
            <a:ext cx="2202104" cy="310896"/>
          </a:xfrm>
          <a:prstGeom prst="roundRect">
            <a:avLst>
              <a:gd name="adj" fmla="val 50000"/>
            </a:avLst>
          </a:prstGeom>
          <a:solidFill>
            <a:srgbClr val="221E1A"/>
          </a:solidFill>
          <a:ln w="9525">
            <a:solidFill>
              <a:srgbClr val="8A5240"/>
            </a:solidFill>
            <a:prstDash val="solid"/>
          </a:ln>
        </p:spPr>
      </p:sp>
      <p:sp>
        <p:nvSpPr>
          <p:cNvPr id="13" name="Text 11"/>
          <p:cNvSpPr txBox="1"/>
          <p:nvPr/>
        </p:nvSpPr>
        <p:spPr>
          <a:xfrm>
            <a:off x="3573704" y="3383280"/>
            <a:ext cx="2202104" cy="310896"/>
          </a:xfrm>
          <a:prstGeom prst="rect">
            <a:avLst/>
          </a:prstGeom>
          <a:noFill/>
          <a:ln/>
        </p:spPr>
        <p:txBody>
          <a:bodyPr wrap="square" lIns="0" tIns="0" rIns="0" bIns="0" rtlCol="0" anchor="ctr"/>
          <a:lstStyle/>
          <a:p>
            <a:pPr algn="ctr" indent="0" marL="0">
              <a:buNone/>
            </a:pPr>
            <a:r>
              <a:rPr lang="en-US" sz="1100" dirty="0">
                <a:solidFill>
                  <a:srgbClr val="D97757"/>
                </a:solidFill>
                <a:latin typeface="Consolas" pitchFamily="34" charset="0"/>
                <a:ea typeface="Consolas" pitchFamily="34" charset="-122"/>
                <a:cs typeface="Consolas" pitchFamily="34" charset="-120"/>
              </a:rPr>
              <a:t>never edits</a:t>
            </a:r>
            <a:endParaRPr lang="en-US" sz="1100" dirty="0"/>
          </a:p>
        </p:txBody>
      </p:sp>
      <p:sp>
        <p:nvSpPr>
          <p:cNvPr id="14" name="Shape 12"/>
          <p:cNvSpPr/>
          <p:nvPr/>
        </p:nvSpPr>
        <p:spPr>
          <a:xfrm>
            <a:off x="6233008" y="1828800"/>
            <a:ext cx="2567864" cy="2011680"/>
          </a:xfrm>
          <a:prstGeom prst="roundRect">
            <a:avLst>
              <a:gd name="adj" fmla="val 5455"/>
            </a:avLst>
          </a:prstGeom>
          <a:solidFill>
            <a:srgbClr val="221E1A"/>
          </a:solidFill>
          <a:ln w="12700">
            <a:solidFill>
              <a:srgbClr val="3A342F"/>
            </a:solidFill>
            <a:prstDash val="solid"/>
          </a:ln>
        </p:spPr>
      </p:sp>
      <p:sp>
        <p:nvSpPr>
          <p:cNvPr id="15" name="Text 13"/>
          <p:cNvSpPr txBox="1"/>
          <p:nvPr/>
        </p:nvSpPr>
        <p:spPr>
          <a:xfrm>
            <a:off x="6415888" y="1965960"/>
            <a:ext cx="2202104" cy="365760"/>
          </a:xfrm>
          <a:prstGeom prst="rect">
            <a:avLst/>
          </a:prstGeom>
          <a:noFill/>
          <a:ln/>
        </p:spPr>
        <p:txBody>
          <a:bodyPr wrap="square" lIns="0" tIns="0" rIns="0" bIns="0" rtlCol="0" anchor="ctr"/>
          <a:lstStyle/>
          <a:p>
            <a:pPr indent="0" marL="0">
              <a:buNone/>
            </a:pPr>
            <a:r>
              <a:rPr lang="en-US" sz="1500" b="1" dirty="0">
                <a:solidFill>
                  <a:srgbClr val="E8C8B0"/>
                </a:solidFill>
                <a:latin typeface="Consolas" pitchFamily="34" charset="0"/>
                <a:ea typeface="Consolas" pitchFamily="34" charset="-122"/>
                <a:cs typeface="Consolas" pitchFamily="34" charset="-120"/>
              </a:rPr>
              <a:t>security-auditor</a:t>
            </a:r>
            <a:endParaRPr lang="en-US" sz="1500" dirty="0"/>
          </a:p>
        </p:txBody>
      </p:sp>
      <p:sp>
        <p:nvSpPr>
          <p:cNvPr id="16" name="Text 14"/>
          <p:cNvSpPr txBox="1"/>
          <p:nvPr/>
        </p:nvSpPr>
        <p:spPr>
          <a:xfrm>
            <a:off x="6415888" y="2377440"/>
            <a:ext cx="2202104" cy="914400"/>
          </a:xfrm>
          <a:prstGeom prst="rect">
            <a:avLst/>
          </a:prstGeom>
          <a:noFill/>
          <a:ln/>
        </p:spPr>
        <p:txBody>
          <a:bodyPr wrap="square" lIns="0" tIns="0" rIns="0" bIns="0" rtlCol="0" anchor="t"/>
          <a:lstStyle/>
          <a:p>
            <a:pPr indent="0" marL="0">
              <a:buNone/>
            </a:pPr>
            <a:r>
              <a:rPr lang="en-US" sz="1300" dirty="0">
                <a:solidFill>
                  <a:srgbClr val="A89C90"/>
                </a:solidFill>
                <a:latin typeface="Arial" pitchFamily="34" charset="0"/>
                <a:ea typeface="Arial" pitchFamily="34" charset="-122"/>
                <a:cs typeface="Arial" pitchFamily="34" charset="-120"/>
              </a:rPr>
              <a:t>Scans for secrets, injection, unsafe defaults, prompt-only rules</a:t>
            </a:r>
            <a:endParaRPr lang="en-US" sz="1300" dirty="0"/>
          </a:p>
        </p:txBody>
      </p:sp>
      <p:sp>
        <p:nvSpPr>
          <p:cNvPr id="17" name="Shape 15"/>
          <p:cNvSpPr/>
          <p:nvPr/>
        </p:nvSpPr>
        <p:spPr>
          <a:xfrm>
            <a:off x="6415888" y="3383280"/>
            <a:ext cx="2202104" cy="310896"/>
          </a:xfrm>
          <a:prstGeom prst="roundRect">
            <a:avLst>
              <a:gd name="adj" fmla="val 50000"/>
            </a:avLst>
          </a:prstGeom>
          <a:solidFill>
            <a:srgbClr val="221E1A"/>
          </a:solidFill>
          <a:ln w="9525">
            <a:solidFill>
              <a:srgbClr val="8A5240"/>
            </a:solidFill>
            <a:prstDash val="solid"/>
          </a:ln>
        </p:spPr>
      </p:sp>
      <p:sp>
        <p:nvSpPr>
          <p:cNvPr id="18" name="Text 16"/>
          <p:cNvSpPr txBox="1"/>
          <p:nvPr/>
        </p:nvSpPr>
        <p:spPr>
          <a:xfrm>
            <a:off x="6415888" y="3383280"/>
            <a:ext cx="2202104" cy="310896"/>
          </a:xfrm>
          <a:prstGeom prst="rect">
            <a:avLst/>
          </a:prstGeom>
          <a:noFill/>
          <a:ln/>
        </p:spPr>
        <p:txBody>
          <a:bodyPr wrap="square" lIns="0" tIns="0" rIns="0" bIns="0" rtlCol="0" anchor="ctr"/>
          <a:lstStyle/>
          <a:p>
            <a:pPr algn="ctr" indent="0" marL="0">
              <a:buNone/>
            </a:pPr>
            <a:r>
              <a:rPr lang="en-US" sz="1100" dirty="0">
                <a:solidFill>
                  <a:srgbClr val="D97757"/>
                </a:solidFill>
                <a:latin typeface="Consolas" pitchFamily="34" charset="0"/>
                <a:ea typeface="Consolas" pitchFamily="34" charset="-122"/>
                <a:cs typeface="Consolas" pitchFamily="34" charset="-120"/>
              </a:rPr>
              <a:t>read-only</a:t>
            </a:r>
            <a:endParaRPr lang="en-US" sz="1100" dirty="0"/>
          </a:p>
        </p:txBody>
      </p:sp>
      <p:sp>
        <p:nvSpPr>
          <p:cNvPr id="19" name="Shape 17"/>
          <p:cNvSpPr/>
          <p:nvPr/>
        </p:nvSpPr>
        <p:spPr>
          <a:xfrm>
            <a:off x="9075191" y="1828800"/>
            <a:ext cx="2567864" cy="2011680"/>
          </a:xfrm>
          <a:prstGeom prst="roundRect">
            <a:avLst>
              <a:gd name="adj" fmla="val 5455"/>
            </a:avLst>
          </a:prstGeom>
          <a:solidFill>
            <a:srgbClr val="221E1A"/>
          </a:solidFill>
          <a:ln w="12700">
            <a:solidFill>
              <a:srgbClr val="3A342F"/>
            </a:solidFill>
            <a:prstDash val="solid"/>
          </a:ln>
        </p:spPr>
      </p:sp>
      <p:sp>
        <p:nvSpPr>
          <p:cNvPr id="20" name="Text 18"/>
          <p:cNvSpPr txBox="1"/>
          <p:nvPr/>
        </p:nvSpPr>
        <p:spPr>
          <a:xfrm>
            <a:off x="9258071" y="1965960"/>
            <a:ext cx="2202104" cy="365760"/>
          </a:xfrm>
          <a:prstGeom prst="rect">
            <a:avLst/>
          </a:prstGeom>
          <a:noFill/>
          <a:ln/>
        </p:spPr>
        <p:txBody>
          <a:bodyPr wrap="square" lIns="0" tIns="0" rIns="0" bIns="0" rtlCol="0" anchor="ctr"/>
          <a:lstStyle/>
          <a:p>
            <a:pPr indent="0" marL="0">
              <a:buNone/>
            </a:pPr>
            <a:r>
              <a:rPr lang="en-US" sz="1500" b="1" dirty="0">
                <a:solidFill>
                  <a:srgbClr val="E8C8B0"/>
                </a:solidFill>
                <a:latin typeface="Consolas" pitchFamily="34" charset="0"/>
                <a:ea typeface="Consolas" pitchFamily="34" charset="-122"/>
                <a:cs typeface="Consolas" pitchFamily="34" charset="-120"/>
              </a:rPr>
              <a:t>commit-writer</a:t>
            </a:r>
            <a:endParaRPr lang="en-US" sz="1500" dirty="0"/>
          </a:p>
        </p:txBody>
      </p:sp>
      <p:sp>
        <p:nvSpPr>
          <p:cNvPr id="21" name="Text 19"/>
          <p:cNvSpPr txBox="1"/>
          <p:nvPr/>
        </p:nvSpPr>
        <p:spPr>
          <a:xfrm>
            <a:off x="9258071" y="2377440"/>
            <a:ext cx="2202104" cy="914400"/>
          </a:xfrm>
          <a:prstGeom prst="rect">
            <a:avLst/>
          </a:prstGeom>
          <a:noFill/>
          <a:ln/>
        </p:spPr>
        <p:txBody>
          <a:bodyPr wrap="square" lIns="0" tIns="0" rIns="0" bIns="0" rtlCol="0" anchor="t"/>
          <a:lstStyle/>
          <a:p>
            <a:pPr indent="0" marL="0">
              <a:buNone/>
            </a:pPr>
            <a:r>
              <a:rPr lang="en-US" sz="1300" dirty="0">
                <a:solidFill>
                  <a:srgbClr val="A89C90"/>
                </a:solidFill>
                <a:latin typeface="Arial" pitchFamily="34" charset="0"/>
                <a:ea typeface="Arial" pitchFamily="34" charset="-122"/>
                <a:cs typeface="Arial" pitchFamily="34" charset="-120"/>
              </a:rPr>
              <a:t>Drafts a commit message from the diff</a:t>
            </a:r>
            <a:endParaRPr lang="en-US" sz="1300" dirty="0"/>
          </a:p>
        </p:txBody>
      </p:sp>
      <p:sp>
        <p:nvSpPr>
          <p:cNvPr id="22" name="Shape 20"/>
          <p:cNvSpPr/>
          <p:nvPr/>
        </p:nvSpPr>
        <p:spPr>
          <a:xfrm>
            <a:off x="9258071" y="3383280"/>
            <a:ext cx="2202104" cy="310896"/>
          </a:xfrm>
          <a:prstGeom prst="roundRect">
            <a:avLst>
              <a:gd name="adj" fmla="val 50000"/>
            </a:avLst>
          </a:prstGeom>
          <a:solidFill>
            <a:srgbClr val="221E1A"/>
          </a:solidFill>
          <a:ln w="9525">
            <a:solidFill>
              <a:srgbClr val="8A5240"/>
            </a:solidFill>
            <a:prstDash val="solid"/>
          </a:ln>
        </p:spPr>
      </p:sp>
      <p:sp>
        <p:nvSpPr>
          <p:cNvPr id="23" name="Text 21"/>
          <p:cNvSpPr txBox="1"/>
          <p:nvPr/>
        </p:nvSpPr>
        <p:spPr>
          <a:xfrm>
            <a:off x="9258071" y="3383280"/>
            <a:ext cx="2202104" cy="310896"/>
          </a:xfrm>
          <a:prstGeom prst="rect">
            <a:avLst/>
          </a:prstGeom>
          <a:noFill/>
          <a:ln/>
        </p:spPr>
        <p:txBody>
          <a:bodyPr wrap="square" lIns="0" tIns="0" rIns="0" bIns="0" rtlCol="0" anchor="ctr"/>
          <a:lstStyle/>
          <a:p>
            <a:pPr algn="ctr" indent="0" marL="0">
              <a:buNone/>
            </a:pPr>
            <a:r>
              <a:rPr lang="en-US" sz="1100" dirty="0">
                <a:solidFill>
                  <a:srgbClr val="D97757"/>
                </a:solidFill>
                <a:latin typeface="Consolas" pitchFamily="34" charset="0"/>
                <a:ea typeface="Consolas" pitchFamily="34" charset="-122"/>
                <a:cs typeface="Consolas" pitchFamily="34" charset="-120"/>
              </a:rPr>
              <a:t>Haiku · never commits</a:t>
            </a:r>
            <a:endParaRPr lang="en-US" sz="1100" dirty="0"/>
          </a:p>
        </p:txBody>
      </p:sp>
      <p:sp>
        <p:nvSpPr>
          <p:cNvPr id="24" name="Shape 22"/>
          <p:cNvSpPr/>
          <p:nvPr/>
        </p:nvSpPr>
        <p:spPr>
          <a:xfrm>
            <a:off x="548640" y="4114800"/>
            <a:ext cx="2567864" cy="2011680"/>
          </a:xfrm>
          <a:prstGeom prst="roundRect">
            <a:avLst>
              <a:gd name="adj" fmla="val 5455"/>
            </a:avLst>
          </a:prstGeom>
          <a:solidFill>
            <a:srgbClr val="221E1A"/>
          </a:solidFill>
          <a:ln w="12700">
            <a:solidFill>
              <a:srgbClr val="3A342F"/>
            </a:solidFill>
            <a:prstDash val="solid"/>
          </a:ln>
        </p:spPr>
      </p:sp>
      <p:sp>
        <p:nvSpPr>
          <p:cNvPr id="25" name="Text 23"/>
          <p:cNvSpPr txBox="1"/>
          <p:nvPr/>
        </p:nvSpPr>
        <p:spPr>
          <a:xfrm>
            <a:off x="731520" y="4251960"/>
            <a:ext cx="2202104" cy="365760"/>
          </a:xfrm>
          <a:prstGeom prst="rect">
            <a:avLst/>
          </a:prstGeom>
          <a:noFill/>
          <a:ln/>
        </p:spPr>
        <p:txBody>
          <a:bodyPr wrap="square" lIns="0" tIns="0" rIns="0" bIns="0" rtlCol="0" anchor="ctr"/>
          <a:lstStyle/>
          <a:p>
            <a:pPr indent="0" marL="0">
              <a:buNone/>
            </a:pPr>
            <a:r>
              <a:rPr lang="en-US" sz="1500" b="1" dirty="0">
                <a:solidFill>
                  <a:srgbClr val="E8C8B0"/>
                </a:solidFill>
                <a:latin typeface="Consolas" pitchFamily="34" charset="0"/>
                <a:ea typeface="Consolas" pitchFamily="34" charset="-122"/>
                <a:cs typeface="Consolas" pitchFamily="34" charset="-120"/>
              </a:rPr>
              <a:t>test-fixer</a:t>
            </a:r>
            <a:endParaRPr lang="en-US" sz="1500" dirty="0"/>
          </a:p>
        </p:txBody>
      </p:sp>
      <p:sp>
        <p:nvSpPr>
          <p:cNvPr id="26" name="Text 24"/>
          <p:cNvSpPr txBox="1"/>
          <p:nvPr/>
        </p:nvSpPr>
        <p:spPr>
          <a:xfrm>
            <a:off x="731520" y="4663440"/>
            <a:ext cx="2202104" cy="914400"/>
          </a:xfrm>
          <a:prstGeom prst="rect">
            <a:avLst/>
          </a:prstGeom>
          <a:noFill/>
          <a:ln/>
        </p:spPr>
        <p:txBody>
          <a:bodyPr wrap="square" lIns="0" tIns="0" rIns="0" bIns="0" rtlCol="0" anchor="t"/>
          <a:lstStyle/>
          <a:p>
            <a:pPr indent="0" marL="0">
              <a:buNone/>
            </a:pPr>
            <a:r>
              <a:rPr lang="en-US" sz="1300" dirty="0">
                <a:solidFill>
                  <a:srgbClr val="A89C90"/>
                </a:solidFill>
                <a:latin typeface="Arial" pitchFamily="34" charset="0"/>
                <a:ea typeface="Arial" pitchFamily="34" charset="-122"/>
                <a:cs typeface="Arial" pitchFamily="34" charset="-120"/>
              </a:rPr>
              <a:t>Runs the tests, finds the root cause, fixes the code</a:t>
            </a:r>
            <a:endParaRPr lang="en-US" sz="1300" dirty="0"/>
          </a:p>
        </p:txBody>
      </p:sp>
      <p:sp>
        <p:nvSpPr>
          <p:cNvPr id="27" name="Shape 25"/>
          <p:cNvSpPr/>
          <p:nvPr/>
        </p:nvSpPr>
        <p:spPr>
          <a:xfrm>
            <a:off x="731520" y="5669280"/>
            <a:ext cx="2202104" cy="310896"/>
          </a:xfrm>
          <a:prstGeom prst="roundRect">
            <a:avLst>
              <a:gd name="adj" fmla="val 50000"/>
            </a:avLst>
          </a:prstGeom>
          <a:solidFill>
            <a:srgbClr val="221E1A"/>
          </a:solidFill>
          <a:ln w="9525">
            <a:solidFill>
              <a:srgbClr val="8A5240"/>
            </a:solidFill>
            <a:prstDash val="solid"/>
          </a:ln>
        </p:spPr>
      </p:sp>
      <p:sp>
        <p:nvSpPr>
          <p:cNvPr id="28" name="Text 26"/>
          <p:cNvSpPr txBox="1"/>
          <p:nvPr/>
        </p:nvSpPr>
        <p:spPr>
          <a:xfrm>
            <a:off x="731520" y="5669280"/>
            <a:ext cx="2202104" cy="310896"/>
          </a:xfrm>
          <a:prstGeom prst="rect">
            <a:avLst/>
          </a:prstGeom>
          <a:noFill/>
          <a:ln/>
        </p:spPr>
        <p:txBody>
          <a:bodyPr wrap="square" lIns="0" tIns="0" rIns="0" bIns="0" rtlCol="0" anchor="ctr"/>
          <a:lstStyle/>
          <a:p>
            <a:pPr algn="ctr" indent="0" marL="0">
              <a:buNone/>
            </a:pPr>
            <a:r>
              <a:rPr lang="en-US" sz="1100" dirty="0">
                <a:solidFill>
                  <a:srgbClr val="D97757"/>
                </a:solidFill>
                <a:latin typeface="Consolas" pitchFamily="34" charset="0"/>
                <a:ea typeface="Consolas" pitchFamily="34" charset="-122"/>
                <a:cs typeface="Consolas" pitchFamily="34" charset="-120"/>
              </a:rPr>
              <a:t>edits + Bash</a:t>
            </a:r>
            <a:endParaRPr lang="en-US" sz="1100" dirty="0"/>
          </a:p>
        </p:txBody>
      </p:sp>
      <p:sp>
        <p:nvSpPr>
          <p:cNvPr id="29" name="Shape 27"/>
          <p:cNvSpPr/>
          <p:nvPr/>
        </p:nvSpPr>
        <p:spPr>
          <a:xfrm>
            <a:off x="3390824" y="4114800"/>
            <a:ext cx="2567864" cy="2011680"/>
          </a:xfrm>
          <a:prstGeom prst="roundRect">
            <a:avLst>
              <a:gd name="adj" fmla="val 5455"/>
            </a:avLst>
          </a:prstGeom>
          <a:solidFill>
            <a:srgbClr val="221E1A"/>
          </a:solidFill>
          <a:ln w="12700">
            <a:solidFill>
              <a:srgbClr val="3A342F"/>
            </a:solidFill>
            <a:prstDash val="solid"/>
          </a:ln>
        </p:spPr>
      </p:sp>
      <p:sp>
        <p:nvSpPr>
          <p:cNvPr id="30" name="Text 28"/>
          <p:cNvSpPr txBox="1"/>
          <p:nvPr/>
        </p:nvSpPr>
        <p:spPr>
          <a:xfrm>
            <a:off x="3573704" y="4251960"/>
            <a:ext cx="2202104" cy="365760"/>
          </a:xfrm>
          <a:prstGeom prst="rect">
            <a:avLst/>
          </a:prstGeom>
          <a:noFill/>
          <a:ln/>
        </p:spPr>
        <p:txBody>
          <a:bodyPr wrap="square" lIns="0" tIns="0" rIns="0" bIns="0" rtlCol="0" anchor="ctr"/>
          <a:lstStyle/>
          <a:p>
            <a:pPr indent="0" marL="0">
              <a:buNone/>
            </a:pPr>
            <a:r>
              <a:rPr lang="en-US" sz="1500" b="1" dirty="0">
                <a:solidFill>
                  <a:srgbClr val="E8C8B0"/>
                </a:solidFill>
                <a:latin typeface="Consolas" pitchFamily="34" charset="0"/>
                <a:ea typeface="Consolas" pitchFamily="34" charset="-122"/>
                <a:cs typeface="Consolas" pitchFamily="34" charset="-120"/>
              </a:rPr>
              <a:t>test-writer</a:t>
            </a:r>
            <a:endParaRPr lang="en-US" sz="1500" dirty="0"/>
          </a:p>
        </p:txBody>
      </p:sp>
      <p:sp>
        <p:nvSpPr>
          <p:cNvPr id="31" name="Text 29"/>
          <p:cNvSpPr txBox="1"/>
          <p:nvPr/>
        </p:nvSpPr>
        <p:spPr>
          <a:xfrm>
            <a:off x="3573704" y="4663440"/>
            <a:ext cx="2202104" cy="914400"/>
          </a:xfrm>
          <a:prstGeom prst="rect">
            <a:avLst/>
          </a:prstGeom>
          <a:noFill/>
          <a:ln/>
        </p:spPr>
        <p:txBody>
          <a:bodyPr wrap="square" lIns="0" tIns="0" rIns="0" bIns="0" rtlCol="0" anchor="t"/>
          <a:lstStyle/>
          <a:p>
            <a:pPr indent="0" marL="0">
              <a:buNone/>
            </a:pPr>
            <a:r>
              <a:rPr lang="en-US" sz="1300" dirty="0">
                <a:solidFill>
                  <a:srgbClr val="A89C90"/>
                </a:solidFill>
                <a:latin typeface="Arial" pitchFamily="34" charset="0"/>
                <a:ea typeface="Arial" pitchFamily="34" charset="-122"/>
                <a:cs typeface="Arial" pitchFamily="34" charset="-120"/>
              </a:rPr>
              <a:t>Adds missing tests without touching the code under test</a:t>
            </a:r>
            <a:endParaRPr lang="en-US" sz="1300" dirty="0"/>
          </a:p>
        </p:txBody>
      </p:sp>
      <p:sp>
        <p:nvSpPr>
          <p:cNvPr id="32" name="Shape 30"/>
          <p:cNvSpPr/>
          <p:nvPr/>
        </p:nvSpPr>
        <p:spPr>
          <a:xfrm>
            <a:off x="3573704" y="5669280"/>
            <a:ext cx="2202104" cy="310896"/>
          </a:xfrm>
          <a:prstGeom prst="roundRect">
            <a:avLst>
              <a:gd name="adj" fmla="val 50000"/>
            </a:avLst>
          </a:prstGeom>
          <a:solidFill>
            <a:srgbClr val="221E1A"/>
          </a:solidFill>
          <a:ln w="9525">
            <a:solidFill>
              <a:srgbClr val="8A5240"/>
            </a:solidFill>
            <a:prstDash val="solid"/>
          </a:ln>
        </p:spPr>
      </p:sp>
      <p:sp>
        <p:nvSpPr>
          <p:cNvPr id="33" name="Text 31"/>
          <p:cNvSpPr txBox="1"/>
          <p:nvPr/>
        </p:nvSpPr>
        <p:spPr>
          <a:xfrm>
            <a:off x="3573704" y="5669280"/>
            <a:ext cx="2202104" cy="310896"/>
          </a:xfrm>
          <a:prstGeom prst="rect">
            <a:avLst/>
          </a:prstGeom>
          <a:noFill/>
          <a:ln/>
        </p:spPr>
        <p:txBody>
          <a:bodyPr wrap="square" lIns="0" tIns="0" rIns="0" bIns="0" rtlCol="0" anchor="ctr"/>
          <a:lstStyle/>
          <a:p>
            <a:pPr algn="ctr" indent="0" marL="0">
              <a:buNone/>
            </a:pPr>
            <a:r>
              <a:rPr lang="en-US" sz="1100" dirty="0">
                <a:solidFill>
                  <a:srgbClr val="D97757"/>
                </a:solidFill>
                <a:latin typeface="Consolas" pitchFamily="34" charset="0"/>
                <a:ea typeface="Consolas" pitchFamily="34" charset="-122"/>
                <a:cs typeface="Consolas" pitchFamily="34" charset="-120"/>
              </a:rPr>
              <a:t>writes tests/ only</a:t>
            </a:r>
            <a:endParaRPr lang="en-US" sz="1100" dirty="0"/>
          </a:p>
        </p:txBody>
      </p:sp>
      <p:sp>
        <p:nvSpPr>
          <p:cNvPr id="34" name="Shape 32"/>
          <p:cNvSpPr/>
          <p:nvPr/>
        </p:nvSpPr>
        <p:spPr>
          <a:xfrm>
            <a:off x="6233008" y="4114800"/>
            <a:ext cx="2567864" cy="2011680"/>
          </a:xfrm>
          <a:prstGeom prst="roundRect">
            <a:avLst>
              <a:gd name="adj" fmla="val 5455"/>
            </a:avLst>
          </a:prstGeom>
          <a:solidFill>
            <a:srgbClr val="221E1A"/>
          </a:solidFill>
          <a:ln w="12700">
            <a:solidFill>
              <a:srgbClr val="3A342F"/>
            </a:solidFill>
            <a:prstDash val="solid"/>
          </a:ln>
        </p:spPr>
      </p:sp>
      <p:sp>
        <p:nvSpPr>
          <p:cNvPr id="35" name="Text 33"/>
          <p:cNvSpPr txBox="1"/>
          <p:nvPr/>
        </p:nvSpPr>
        <p:spPr>
          <a:xfrm>
            <a:off x="6415888" y="4251960"/>
            <a:ext cx="2202104" cy="365760"/>
          </a:xfrm>
          <a:prstGeom prst="rect">
            <a:avLst/>
          </a:prstGeom>
          <a:noFill/>
          <a:ln/>
        </p:spPr>
        <p:txBody>
          <a:bodyPr wrap="square" lIns="0" tIns="0" rIns="0" bIns="0" rtlCol="0" anchor="ctr"/>
          <a:lstStyle/>
          <a:p>
            <a:pPr indent="0" marL="0">
              <a:buNone/>
            </a:pPr>
            <a:r>
              <a:rPr lang="en-US" sz="1500" b="1" dirty="0">
                <a:solidFill>
                  <a:srgbClr val="E8C8B0"/>
                </a:solidFill>
                <a:latin typeface="Consolas" pitchFamily="34" charset="0"/>
                <a:ea typeface="Consolas" pitchFamily="34" charset="-122"/>
                <a:cs typeface="Consolas" pitchFamily="34" charset="-120"/>
              </a:rPr>
              <a:t>docs-writer</a:t>
            </a:r>
            <a:endParaRPr lang="en-US" sz="1500" dirty="0"/>
          </a:p>
        </p:txBody>
      </p:sp>
      <p:sp>
        <p:nvSpPr>
          <p:cNvPr id="36" name="Text 34"/>
          <p:cNvSpPr txBox="1"/>
          <p:nvPr/>
        </p:nvSpPr>
        <p:spPr>
          <a:xfrm>
            <a:off x="6415888" y="4663440"/>
            <a:ext cx="2202104" cy="914400"/>
          </a:xfrm>
          <a:prstGeom prst="rect">
            <a:avLst/>
          </a:prstGeom>
          <a:noFill/>
          <a:ln/>
        </p:spPr>
        <p:txBody>
          <a:bodyPr wrap="square" lIns="0" tIns="0" rIns="0" bIns="0" rtlCol="0" anchor="t"/>
          <a:lstStyle/>
          <a:p>
            <a:pPr indent="0" marL="0">
              <a:buNone/>
            </a:pPr>
            <a:r>
              <a:rPr lang="en-US" sz="1300" dirty="0">
                <a:solidFill>
                  <a:srgbClr val="A89C90"/>
                </a:solidFill>
                <a:latin typeface="Arial" pitchFamily="34" charset="0"/>
                <a:ea typeface="Arial" pitchFamily="34" charset="-122"/>
                <a:cs typeface="Arial" pitchFamily="34" charset="-120"/>
              </a:rPr>
              <a:t>Writes a README from what the code actually does</a:t>
            </a:r>
            <a:endParaRPr lang="en-US" sz="1300" dirty="0"/>
          </a:p>
        </p:txBody>
      </p:sp>
      <p:sp>
        <p:nvSpPr>
          <p:cNvPr id="37" name="Shape 35"/>
          <p:cNvSpPr/>
          <p:nvPr/>
        </p:nvSpPr>
        <p:spPr>
          <a:xfrm>
            <a:off x="6415888" y="5669280"/>
            <a:ext cx="2202104" cy="310896"/>
          </a:xfrm>
          <a:prstGeom prst="roundRect">
            <a:avLst>
              <a:gd name="adj" fmla="val 50000"/>
            </a:avLst>
          </a:prstGeom>
          <a:solidFill>
            <a:srgbClr val="221E1A"/>
          </a:solidFill>
          <a:ln w="9525">
            <a:solidFill>
              <a:srgbClr val="8A5240"/>
            </a:solidFill>
            <a:prstDash val="solid"/>
          </a:ln>
        </p:spPr>
      </p:sp>
      <p:sp>
        <p:nvSpPr>
          <p:cNvPr id="38" name="Text 36"/>
          <p:cNvSpPr txBox="1"/>
          <p:nvPr/>
        </p:nvSpPr>
        <p:spPr>
          <a:xfrm>
            <a:off x="6415888" y="5669280"/>
            <a:ext cx="2202104" cy="310896"/>
          </a:xfrm>
          <a:prstGeom prst="rect">
            <a:avLst/>
          </a:prstGeom>
          <a:noFill/>
          <a:ln/>
        </p:spPr>
        <p:txBody>
          <a:bodyPr wrap="square" lIns="0" tIns="0" rIns="0" bIns="0" rtlCol="0" anchor="ctr"/>
          <a:lstStyle/>
          <a:p>
            <a:pPr algn="ctr" indent="0" marL="0">
              <a:buNone/>
            </a:pPr>
            <a:r>
              <a:rPr lang="en-US" sz="1100" dirty="0">
                <a:solidFill>
                  <a:srgbClr val="D97757"/>
                </a:solidFill>
                <a:latin typeface="Consolas" pitchFamily="34" charset="0"/>
                <a:ea typeface="Consolas" pitchFamily="34" charset="-122"/>
                <a:cs typeface="Consolas" pitchFamily="34" charset="-120"/>
              </a:rPr>
              <a:t>writes docs</a:t>
            </a:r>
            <a:endParaRPr lang="en-US" sz="1100" dirty="0"/>
          </a:p>
        </p:txBody>
      </p:sp>
      <p:sp>
        <p:nvSpPr>
          <p:cNvPr id="39" name="Shape 37"/>
          <p:cNvSpPr/>
          <p:nvPr/>
        </p:nvSpPr>
        <p:spPr>
          <a:xfrm>
            <a:off x="9075191" y="4114800"/>
            <a:ext cx="2567864" cy="2011680"/>
          </a:xfrm>
          <a:prstGeom prst="roundRect">
            <a:avLst>
              <a:gd name="adj" fmla="val 5455"/>
            </a:avLst>
          </a:prstGeom>
          <a:solidFill>
            <a:srgbClr val="2E211B"/>
          </a:solidFill>
          <a:ln w="12700">
            <a:solidFill>
              <a:srgbClr val="8A5240"/>
            </a:solidFill>
            <a:prstDash val="solid"/>
          </a:ln>
        </p:spPr>
      </p:sp>
      <p:sp>
        <p:nvSpPr>
          <p:cNvPr id="40" name="Text 38"/>
          <p:cNvSpPr txBox="1"/>
          <p:nvPr/>
        </p:nvSpPr>
        <p:spPr>
          <a:xfrm>
            <a:off x="9258071" y="4251960"/>
            <a:ext cx="2202104" cy="365760"/>
          </a:xfrm>
          <a:prstGeom prst="rect">
            <a:avLst/>
          </a:prstGeom>
          <a:noFill/>
          <a:ln/>
        </p:spPr>
        <p:txBody>
          <a:bodyPr wrap="square" lIns="0" tIns="0" rIns="0" bIns="0" rtlCol="0" anchor="ctr"/>
          <a:lstStyle/>
          <a:p>
            <a:pPr indent="0" marL="0">
              <a:buNone/>
            </a:pPr>
            <a:r>
              <a:rPr lang="en-US" sz="1500" b="1" dirty="0">
                <a:solidFill>
                  <a:srgbClr val="EEE9E3"/>
                </a:solidFill>
                <a:latin typeface="Arial" pitchFamily="34" charset="0"/>
                <a:ea typeface="Arial" pitchFamily="34" charset="-122"/>
                <a:cs typeface="Arial" pitchFamily="34" charset="-120"/>
              </a:rPr>
              <a:t>Try one</a:t>
            </a:r>
            <a:endParaRPr lang="en-US" sz="1500" dirty="0"/>
          </a:p>
        </p:txBody>
      </p:sp>
      <p:sp>
        <p:nvSpPr>
          <p:cNvPr id="41" name="Text 39"/>
          <p:cNvSpPr txBox="1"/>
          <p:nvPr/>
        </p:nvSpPr>
        <p:spPr>
          <a:xfrm>
            <a:off x="9258071" y="4663440"/>
            <a:ext cx="2202104" cy="914400"/>
          </a:xfrm>
          <a:prstGeom prst="rect">
            <a:avLst/>
          </a:prstGeom>
          <a:noFill/>
          <a:ln/>
        </p:spPr>
        <p:txBody>
          <a:bodyPr wrap="square" lIns="0" tIns="0" rIns="0" bIns="0" rtlCol="0" anchor="t"/>
          <a:lstStyle/>
          <a:p>
            <a:pPr indent="0" marL="0">
              <a:buNone/>
            </a:pPr>
            <a:r>
              <a:rPr lang="en-US" sz="1300" dirty="0">
                <a:solidFill>
                  <a:srgbClr val="A89C90"/>
                </a:solidFill>
                <a:latin typeface="Arial" pitchFamily="34" charset="0"/>
                <a:ea typeface="Arial" pitchFamily="34" charset="-122"/>
                <a:cs typeface="Arial" pitchFamily="34" charset="-120"/>
              </a:rPr>
              <a:t>"Is this secure? Use the </a:t>
            </a:r>
            <a:pPr indent="0" marL="0">
              <a:buNone/>
            </a:pPr>
            <a:r>
              <a:rPr lang="en-US" sz="1300" b="1" dirty="0">
                <a:solidFill>
                  <a:srgbClr val="A89C90"/>
                </a:solidFill>
                <a:latin typeface="Arial" pitchFamily="34" charset="0"/>
                <a:ea typeface="Arial" pitchFamily="34" charset="-122"/>
                <a:cs typeface="Arial" pitchFamily="34" charset="-120"/>
              </a:rPr>
              <a:t>security-auditor</a:t>
            </a:r>
            <a:pPr indent="0" marL="0">
              <a:buNone/>
            </a:pPr>
            <a:r>
              <a:rPr lang="en-US" sz="1300" dirty="0">
                <a:solidFill>
                  <a:srgbClr val="A89C90"/>
                </a:solidFill>
                <a:latin typeface="Arial" pitchFamily="34" charset="0"/>
                <a:ea typeface="Arial" pitchFamily="34" charset="-122"/>
                <a:cs typeface="Arial" pitchFamily="34" charset="-120"/>
              </a:rPr>
              <a:t>"</a:t>
            </a:r>
            <a:endParaRPr lang="en-US" sz="1300" dirty="0"/>
          </a:p>
        </p:txBody>
      </p:sp>
      <p:sp>
        <p:nvSpPr>
          <p:cNvPr id="42" name="Shape 40"/>
          <p:cNvSpPr/>
          <p:nvPr/>
        </p:nvSpPr>
        <p:spPr>
          <a:xfrm>
            <a:off x="9258071" y="5669280"/>
            <a:ext cx="2202104" cy="310896"/>
          </a:xfrm>
          <a:prstGeom prst="roundRect">
            <a:avLst>
              <a:gd name="adj" fmla="val 50000"/>
            </a:avLst>
          </a:prstGeom>
          <a:solidFill>
            <a:srgbClr val="2E211B"/>
          </a:solidFill>
          <a:ln w="9525">
            <a:solidFill>
              <a:srgbClr val="8A5240"/>
            </a:solidFill>
            <a:prstDash val="solid"/>
          </a:ln>
        </p:spPr>
      </p:sp>
      <p:sp>
        <p:nvSpPr>
          <p:cNvPr id="43" name="Text 41"/>
          <p:cNvSpPr txBox="1"/>
          <p:nvPr/>
        </p:nvSpPr>
        <p:spPr>
          <a:xfrm>
            <a:off x="9258071" y="5669280"/>
            <a:ext cx="2202104" cy="310896"/>
          </a:xfrm>
          <a:prstGeom prst="rect">
            <a:avLst/>
          </a:prstGeom>
          <a:noFill/>
          <a:ln/>
        </p:spPr>
        <p:txBody>
          <a:bodyPr wrap="square" lIns="0" tIns="0" rIns="0" bIns="0" rtlCol="0" anchor="ctr"/>
          <a:lstStyle/>
          <a:p>
            <a:pPr algn="ctr" indent="0" marL="0">
              <a:buNone/>
            </a:pPr>
            <a:r>
              <a:rPr lang="en-US" sz="1100" dirty="0">
                <a:solidFill>
                  <a:srgbClr val="D97757"/>
                </a:solidFill>
                <a:latin typeface="Consolas" pitchFamily="34" charset="0"/>
                <a:ea typeface="Consolas" pitchFamily="34" charset="-122"/>
                <a:cs typeface="Consolas" pitchFamily="34" charset="-120"/>
              </a:rPr>
              <a:t>.claude/agents/</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LEVEL 2 · CLAUDE AGENT SDK</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Claude Code in your own script</a:t>
            </a:r>
            <a:endParaRPr lang="en-US" sz="3600" dirty="0"/>
          </a:p>
        </p:txBody>
      </p:sp>
      <p:sp>
        <p:nvSpPr>
          <p:cNvPr id="4" name="Shape 2"/>
          <p:cNvSpPr/>
          <p:nvPr/>
        </p:nvSpPr>
        <p:spPr>
          <a:xfrm>
            <a:off x="548640" y="1783080"/>
            <a:ext cx="11094415" cy="3566160"/>
          </a:xfrm>
          <a:prstGeom prst="roundRect">
            <a:avLst>
              <a:gd name="adj" fmla="val 2564"/>
            </a:avLst>
          </a:prstGeom>
          <a:solidFill>
            <a:srgbClr val="272822"/>
          </a:solidFill>
          <a:ln w="12700">
            <a:solidFill>
              <a:srgbClr val="3A342F"/>
            </a:solidFill>
            <a:prstDash val="solid"/>
          </a:ln>
        </p:spPr>
      </p:sp>
      <p:sp>
        <p:nvSpPr>
          <p:cNvPr id="5" name="Text 3"/>
          <p:cNvSpPr txBox="1"/>
          <p:nvPr/>
        </p:nvSpPr>
        <p:spPr>
          <a:xfrm>
            <a:off x="777240" y="1920240"/>
            <a:ext cx="10637215" cy="3291840"/>
          </a:xfrm>
          <a:prstGeom prst="rect">
            <a:avLst/>
          </a:prstGeom>
          <a:noFill/>
          <a:ln/>
        </p:spPr>
        <p:txBody>
          <a:bodyPr wrap="square" lIns="0" tIns="0" rIns="0" bIns="0" rtlCol="0" anchor="t"/>
          <a:lstStyle/>
          <a:p>
            <a:pPr indent="0" marL="0">
              <a:buNone/>
            </a:pPr>
            <a:r>
              <a:rPr lang="en-US" sz="1400" dirty="0">
                <a:solidFill>
                  <a:srgbClr val="88846F"/>
                </a:solidFill>
                <a:latin typeface="Consolas" pitchFamily="34" charset="0"/>
                <a:ea typeface="Consolas" pitchFamily="34" charset="-122"/>
                <a:cs typeface="Consolas" pitchFamily="34" charset="-120"/>
              </a:rPr>
              <a:t># pip install claude-agent-sdk</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import asyncio</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from claude_agent_sdk import query, ClaudeAgentOptions</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 </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async def main():</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    async for message in query(</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        prompt="Find every TODO in this repo and group them by theme",</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        options=ClaudeAgentOptions(</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            tools=["Read", "Grep", "Glob"],           # the only tools it has</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            allowed_tools=["Read", "Grep", "Glob"],   # no permission prompts</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        ),</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    ):</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        print(message)</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 </a:t>
            </a:r>
            <a:endParaRPr lang="en-US" sz="1400" dirty="0"/>
          </a:p>
          <a:p>
            <a:pPr indent="0" marL="0">
              <a:buNone/>
            </a:pPr>
            <a:r>
              <a:rPr lang="en-US" sz="1400" dirty="0">
                <a:solidFill>
                  <a:srgbClr val="F8F8F2"/>
                </a:solidFill>
                <a:latin typeface="Consolas" pitchFamily="34" charset="0"/>
                <a:ea typeface="Consolas" pitchFamily="34" charset="-122"/>
                <a:cs typeface="Consolas" pitchFamily="34" charset="-120"/>
              </a:rPr>
              <a:t>asyncio.run(main())</a:t>
            </a:r>
            <a:endParaRPr lang="en-US" sz="1400" dirty="0"/>
          </a:p>
        </p:txBody>
      </p:sp>
      <p:sp>
        <p:nvSpPr>
          <p:cNvPr id="6" name="Text 4"/>
          <p:cNvSpPr txBox="1"/>
          <p:nvPr/>
        </p:nvSpPr>
        <p:spPr>
          <a:xfrm>
            <a:off x="548640" y="5532120"/>
            <a:ext cx="11094415" cy="91440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rgbClr val="EEE9E3"/>
                </a:solidFill>
                <a:latin typeface="Arial" pitchFamily="34" charset="0"/>
                <a:ea typeface="Arial" pitchFamily="34" charset="-122"/>
                <a:cs typeface="Arial" pitchFamily="34" charset="-120"/>
              </a:rPr>
              <a:t>You get Claude Code's built-in tools, context management and permissions for free</a:t>
            </a:r>
            <a:endParaRPr lang="en-US" sz="1700" dirty="0"/>
          </a:p>
          <a:p>
            <a:pPr marL="342900" indent="-342900">
              <a:spcAft>
                <a:spcPts val="800"/>
              </a:spcAft>
              <a:buSzPct val="100000"/>
              <a:buChar char="›"/>
            </a:pPr>
            <a:r>
              <a:rPr lang="en-US" sz="1700" dirty="0">
                <a:solidFill>
                  <a:srgbClr val="EEE9E3"/>
                </a:solidFill>
                <a:latin typeface="Arial" pitchFamily="34" charset="0"/>
                <a:ea typeface="Arial" pitchFamily="34" charset="-122"/>
                <a:cs typeface="Arial" pitchFamily="34" charset="-120"/>
              </a:rPr>
              <a:t>Add MCP servers, hooks and subagents as your needs grow</a:t>
            </a:r>
            <a:endParaRPr lang="en-US" sz="17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LEVEL 3 · CLAUDE API</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Your own tools, the SDK runs the loop</a:t>
            </a:r>
            <a:endParaRPr lang="en-US" sz="3600" dirty="0"/>
          </a:p>
        </p:txBody>
      </p:sp>
      <p:sp>
        <p:nvSpPr>
          <p:cNvPr id="4" name="Shape 2"/>
          <p:cNvSpPr/>
          <p:nvPr/>
        </p:nvSpPr>
        <p:spPr>
          <a:xfrm>
            <a:off x="548640" y="1783080"/>
            <a:ext cx="11094415" cy="4617720"/>
          </a:xfrm>
          <a:prstGeom prst="roundRect">
            <a:avLst>
              <a:gd name="adj" fmla="val 1980"/>
            </a:avLst>
          </a:prstGeom>
          <a:solidFill>
            <a:srgbClr val="272822"/>
          </a:solidFill>
          <a:ln w="12700">
            <a:solidFill>
              <a:srgbClr val="3A342F"/>
            </a:solidFill>
            <a:prstDash val="solid"/>
          </a:ln>
        </p:spPr>
      </p:sp>
      <p:sp>
        <p:nvSpPr>
          <p:cNvPr id="5" name="Text 3"/>
          <p:cNvSpPr txBox="1"/>
          <p:nvPr/>
        </p:nvSpPr>
        <p:spPr>
          <a:xfrm>
            <a:off x="777240" y="1920240"/>
            <a:ext cx="10637215" cy="4343400"/>
          </a:xfrm>
          <a:prstGeom prst="rect">
            <a:avLst/>
          </a:prstGeom>
          <a:noFill/>
          <a:ln/>
        </p:spPr>
        <p:txBody>
          <a:bodyPr wrap="square" lIns="0" tIns="0" rIns="0" bIns="0" rtlCol="0" anchor="t"/>
          <a:lstStyle/>
          <a:p>
            <a:pPr indent="0" marL="0">
              <a:buNone/>
            </a:pPr>
            <a:r>
              <a:rPr lang="en-US" sz="1300" dirty="0">
                <a:solidFill>
                  <a:srgbClr val="F8F8F2"/>
                </a:solidFill>
                <a:latin typeface="Consolas" pitchFamily="34" charset="0"/>
                <a:ea typeface="Consolas" pitchFamily="34" charset="-122"/>
                <a:cs typeface="Consolas" pitchFamily="34" charset="-120"/>
              </a:rPr>
              <a:t>import anthropic</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from anthropic import beta_tool</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client = anthropic.Anthropic()</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@beta_tool</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def lookup_order(order_id: str) -&gt; str:</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"""Look up the status of a customer order by its order number."""</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return f"Order {order_id}: shipped, arrives Friday"   # call your real system here</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runner = client.beta.messages.tool_runner(</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model="claude-opus-5",</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max_tokens=16000,</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tools=[lookup_order],</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messages=[{"role": "user", "content": "Where is my order A-1042?"}],</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for message in runner:          </a:t>
            </a:r>
            <a:pPr indent="0" marL="0">
              <a:buNone/>
            </a:pPr>
            <a:r>
              <a:rPr lang="en-US" sz="1300" dirty="0">
                <a:solidFill>
                  <a:srgbClr val="88846F"/>
                </a:solidFill>
                <a:latin typeface="Consolas" pitchFamily="34" charset="0"/>
                <a:ea typeface="Consolas" pitchFamily="34" charset="-122"/>
                <a:cs typeface="Consolas" pitchFamily="34" charset="-120"/>
              </a:rPr>
              <a:t># one message per turn, stops when Claude is done</a:t>
            </a:r>
            <a:endParaRPr lang="en-US" sz="1300" dirty="0"/>
          </a:p>
          <a:p>
            <a:pPr indent="0" marL="0">
              <a:buNone/>
            </a:pPr>
            <a:r>
              <a:rPr lang="en-US" sz="1300" dirty="0">
                <a:solidFill>
                  <a:srgbClr val="F8F8F2"/>
                </a:solidFill>
                <a:latin typeface="Consolas" pitchFamily="34" charset="0"/>
                <a:ea typeface="Consolas" pitchFamily="34" charset="-122"/>
                <a:cs typeface="Consolas" pitchFamily="34" charset="-120"/>
              </a:rPr>
              <a:t>    print(message)</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UNDER THE HOOD</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The loop is driven by </a:t>
            </a:r>
            <a:pPr indent="0" marL="0">
              <a:buNone/>
            </a:pPr>
            <a:r>
              <a:rPr lang="en-US" sz="3600" b="1" dirty="0">
                <a:solidFill>
                  <a:srgbClr val="E8C8B0"/>
                </a:solidFill>
                <a:latin typeface="Consolas" pitchFamily="34" charset="0"/>
                <a:ea typeface="Consolas" pitchFamily="34" charset="-122"/>
                <a:cs typeface="Consolas" pitchFamily="34" charset="-120"/>
              </a:rPr>
              <a:t>stop_reason</a:t>
            </a:r>
            <a:endParaRPr lang="en-US" sz="36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5486400" cy="914400"/>
        </p:xfrm>
        <a:graphic>
          <a:graphicData uri="http://schemas.openxmlformats.org/drawingml/2006/table">
            <a:tbl>
              <a:tblPr/>
              <a:tblGrid>
                <a:gridCol w="1645920"/>
                <a:gridCol w="3840480"/>
              </a:tblGrid>
              <a:tr h="566928">
                <a:tc>
                  <a:txBody>
                    <a:bodyPr/>
                    <a:lstStyle/>
                    <a:p>
                      <a:pPr indent="0" marL="0">
                        <a:buNone/>
                      </a:pPr>
                      <a:r>
                        <a:rPr lang="en-US" sz="1500" b="1" dirty="0">
                          <a:solidFill>
                            <a:srgbClr val="D97757"/>
                          </a:solidFill>
                          <a:latin typeface="Arial" pitchFamily="34" charset="0"/>
                          <a:ea typeface="Arial" pitchFamily="34" charset="-122"/>
                          <a:cs typeface="Arial" pitchFamily="34" charset="-120"/>
                        </a:rPr>
                        <a:t>stop_reason</a:t>
                      </a:r>
                      <a:endParaRPr lang="en-US" sz="15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500" b="1" dirty="0">
                          <a:solidFill>
                            <a:srgbClr val="D97757"/>
                          </a:solidFill>
                          <a:latin typeface="Arial" pitchFamily="34" charset="0"/>
                          <a:ea typeface="Arial" pitchFamily="34" charset="-122"/>
                          <a:cs typeface="Arial" pitchFamily="34" charset="-120"/>
                        </a:rPr>
                        <a:t>What your loop does</a:t>
                      </a:r>
                      <a:endParaRPr lang="en-US" sz="15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r h="566928">
                <a:tc>
                  <a:txBody>
                    <a:bodyPr/>
                    <a:lstStyle/>
                    <a:p>
                      <a:pPr indent="0" marL="0">
                        <a:buNone/>
                      </a:pPr>
                      <a:r>
                        <a:rPr lang="en-US" sz="1400" dirty="0">
                          <a:solidFill>
                            <a:srgbClr val="E8C8B0"/>
                          </a:solidFill>
                          <a:latin typeface="Consolas" pitchFamily="34" charset="0"/>
                          <a:ea typeface="Consolas" pitchFamily="34" charset="-122"/>
                          <a:cs typeface="Consolas" pitchFamily="34" charset="-120"/>
                        </a:rPr>
                        <a:t>tool_use</a:t>
                      </a:r>
                      <a:endParaRPr lang="en-US" sz="1400" dirty="0">
                        <a:latin typeface="Consolas" charset="0"/>
                        <a:ea typeface="Consolas" charset="0"/>
                        <a:cs typeface="Consolas"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dirty="0">
                          <a:solidFill>
                            <a:srgbClr val="EEE9E3"/>
                          </a:solidFill>
                          <a:latin typeface="Arial" pitchFamily="34" charset="0"/>
                          <a:ea typeface="Arial" pitchFamily="34" charset="-122"/>
                          <a:cs typeface="Arial" pitchFamily="34" charset="-120"/>
                        </a:rPr>
                        <a:t>Run the tool, append a tool_result, call again</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r h="566928">
                <a:tc>
                  <a:txBody>
                    <a:bodyPr/>
                    <a:lstStyle/>
                    <a:p>
                      <a:pPr indent="0" marL="0">
                        <a:buNone/>
                      </a:pPr>
                      <a:r>
                        <a:rPr lang="en-US" sz="1400" dirty="0">
                          <a:solidFill>
                            <a:srgbClr val="E8C8B0"/>
                          </a:solidFill>
                          <a:latin typeface="Consolas" pitchFamily="34" charset="0"/>
                          <a:ea typeface="Consolas" pitchFamily="34" charset="-122"/>
                          <a:cs typeface="Consolas" pitchFamily="34" charset="-120"/>
                        </a:rPr>
                        <a:t>end_turn</a:t>
                      </a:r>
                      <a:endParaRPr lang="en-US" sz="1400" dirty="0">
                        <a:latin typeface="Consolas" charset="0"/>
                        <a:ea typeface="Consolas" charset="0"/>
                        <a:cs typeface="Consolas"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dirty="0">
                          <a:solidFill>
                            <a:srgbClr val="EEE9E3"/>
                          </a:solidFill>
                          <a:latin typeface="Arial" pitchFamily="34" charset="0"/>
                          <a:ea typeface="Arial" pitchFamily="34" charset="-122"/>
                          <a:cs typeface="Arial" pitchFamily="34" charset="-120"/>
                        </a:rPr>
                        <a:t>Done, so show the answer</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r h="566928">
                <a:tc>
                  <a:txBody>
                    <a:bodyPr/>
                    <a:lstStyle/>
                    <a:p>
                      <a:pPr indent="0" marL="0">
                        <a:buNone/>
                      </a:pPr>
                      <a:r>
                        <a:rPr lang="en-US" sz="1400" dirty="0">
                          <a:solidFill>
                            <a:srgbClr val="E8C8B0"/>
                          </a:solidFill>
                          <a:latin typeface="Consolas" pitchFamily="34" charset="0"/>
                          <a:ea typeface="Consolas" pitchFamily="34" charset="-122"/>
                          <a:cs typeface="Consolas" pitchFamily="34" charset="-120"/>
                        </a:rPr>
                        <a:t>max_tokens</a:t>
                      </a:r>
                      <a:endParaRPr lang="en-US" sz="1400" dirty="0">
                        <a:latin typeface="Consolas" charset="0"/>
                        <a:ea typeface="Consolas" charset="0"/>
                        <a:cs typeface="Consolas"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dirty="0">
                          <a:solidFill>
                            <a:srgbClr val="EEE9E3"/>
                          </a:solidFill>
                          <a:latin typeface="Arial" pitchFamily="34" charset="0"/>
                          <a:ea typeface="Arial" pitchFamily="34" charset="-122"/>
                          <a:cs typeface="Arial" pitchFamily="34" charset="-120"/>
                        </a:rPr>
                        <a:t>Truncated: raise the limit or restructure</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r h="566928">
                <a:tc>
                  <a:txBody>
                    <a:bodyPr/>
                    <a:lstStyle/>
                    <a:p>
                      <a:pPr indent="0" marL="0">
                        <a:buNone/>
                      </a:pPr>
                      <a:r>
                        <a:rPr lang="en-US" sz="1400" dirty="0">
                          <a:solidFill>
                            <a:srgbClr val="E8C8B0"/>
                          </a:solidFill>
                          <a:latin typeface="Consolas" pitchFamily="34" charset="0"/>
                          <a:ea typeface="Consolas" pitchFamily="34" charset="-122"/>
                          <a:cs typeface="Consolas" pitchFamily="34" charset="-120"/>
                        </a:rPr>
                        <a:t>refusal</a:t>
                      </a:r>
                      <a:endParaRPr lang="en-US" sz="1400" dirty="0">
                        <a:latin typeface="Consolas" charset="0"/>
                        <a:ea typeface="Consolas" charset="0"/>
                        <a:cs typeface="Consolas"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c>
                  <a:txBody>
                    <a:bodyPr/>
                    <a:lstStyle/>
                    <a:p>
                      <a:pPr indent="0" marL="0">
                        <a:buNone/>
                      </a:pPr>
                      <a:r>
                        <a:rPr lang="en-US" sz="1400" dirty="0">
                          <a:solidFill>
                            <a:srgbClr val="EEE9E3"/>
                          </a:solidFill>
                          <a:latin typeface="Arial" pitchFamily="34" charset="0"/>
                          <a:ea typeface="Arial" pitchFamily="34" charset="-122"/>
                          <a:cs typeface="Arial" pitchFamily="34" charset="-120"/>
                        </a:rPr>
                        <a:t>Handle it and don't read the content blindly</a:t>
                      </a:r>
                      <a:endParaRPr lang="en-US" sz="1400" dirty="0">
                        <a:latin typeface="Arial" charset="0"/>
                        <a:ea typeface="Arial" charset="0"/>
                        <a:cs typeface="Arial" charset="0"/>
                      </a:endParaRPr>
                    </a:p>
                  </a:txBody>
                  <a:tcPr marL="109728" marR="109728" marT="45720" marB="45720" anchor="ctr">
                    <a:lnL w="9525" cap="flat" cmpd="sng" algn="ctr">
                      <a:solidFill>
                        <a:srgbClr val="3A342F"/>
                      </a:solidFill>
                      <a:prstDash val="solid"/>
                      <a:round/>
                      <a:headEnd type="none" w="med" len="med"/>
                      <a:tailEnd type="none" w="med" len="med"/>
                    </a:lnL>
                    <a:lnR w="9525" cap="flat" cmpd="sng" algn="ctr">
                      <a:solidFill>
                        <a:srgbClr val="3A342F"/>
                      </a:solidFill>
                      <a:prstDash val="solid"/>
                      <a:round/>
                      <a:headEnd type="none" w="med" len="med"/>
                      <a:tailEnd type="none" w="med" len="med"/>
                    </a:lnR>
                    <a:lnT w="9525" cap="flat" cmpd="sng" algn="ctr">
                      <a:solidFill>
                        <a:srgbClr val="3A342F"/>
                      </a:solidFill>
                      <a:prstDash val="solid"/>
                      <a:round/>
                      <a:headEnd type="none" w="med" len="med"/>
                      <a:tailEnd type="none" w="med" len="med"/>
                    </a:lnT>
                    <a:lnB w="9525" cap="flat" cmpd="sng" algn="ctr">
                      <a:solidFill>
                        <a:srgbClr val="3A342F"/>
                      </a:solidFill>
                      <a:prstDash val="solid"/>
                      <a:round/>
                      <a:headEnd type="none" w="med" len="med"/>
                      <a:tailEnd type="none" w="med" len="med"/>
                    </a:lnB>
                    <a:solidFill>
                      <a:srgbClr val="15120F"/>
                    </a:solidFill>
                  </a:tcPr>
                </a:tc>
              </a:tr>
            </a:tbl>
          </a:graphicData>
        </a:graphic>
      </p:graphicFrame>
      <p:sp>
        <p:nvSpPr>
          <p:cNvPr id="5" name="Text 2"/>
          <p:cNvSpPr txBox="1"/>
          <p:nvPr/>
        </p:nvSpPr>
        <p:spPr>
          <a:xfrm>
            <a:off x="6492240" y="1828800"/>
            <a:ext cx="5150815" cy="3017520"/>
          </a:xfrm>
          <a:prstGeom prst="rect">
            <a:avLst/>
          </a:prstGeom>
          <a:noFill/>
          <a:ln/>
        </p:spPr>
        <p:txBody>
          <a:bodyPr wrap="square" lIns="0" tIns="0" rIns="0" bIns="0" rtlCol="0" anchor="t"/>
          <a:lstStyle/>
          <a:p>
            <a:pPr marL="342900" indent="-342900">
              <a:spcAft>
                <a:spcPts val="1400"/>
              </a:spcAft>
              <a:buSzPct val="100000"/>
              <a:buChar char="›"/>
            </a:pPr>
            <a:r>
              <a:rPr lang="en-US" sz="1700" dirty="0">
                <a:solidFill>
                  <a:srgbClr val="EEE9E3"/>
                </a:solidFill>
                <a:latin typeface="Arial" pitchFamily="34" charset="0"/>
                <a:ea typeface="Arial" pitchFamily="34" charset="-122"/>
                <a:cs typeface="Arial" pitchFamily="34" charset="-120"/>
              </a:rPr>
              <a:t>Append the </a:t>
            </a:r>
            <a:pPr indent="0" marL="0">
              <a:buNone/>
            </a:pPr>
            <a:r>
              <a:rPr lang="en-US" sz="1700" b="1" dirty="0">
                <a:solidFill>
                  <a:srgbClr val="EEE9E3"/>
                </a:solidFill>
                <a:latin typeface="Arial" pitchFamily="34" charset="0"/>
                <a:ea typeface="Arial" pitchFamily="34" charset="-122"/>
                <a:cs typeface="Arial" pitchFamily="34" charset="-120"/>
              </a:rPr>
              <a:t>whole</a:t>
            </a:r>
            <a:pPr indent="0" marL="0">
              <a:buNone/>
            </a:pPr>
            <a:r>
              <a:rPr lang="en-US" sz="1700" dirty="0">
                <a:solidFill>
                  <a:srgbClr val="EEE9E3"/>
                </a:solidFill>
                <a:latin typeface="Arial" pitchFamily="34" charset="0"/>
                <a:ea typeface="Arial" pitchFamily="34" charset="-122"/>
                <a:cs typeface="Arial" pitchFamily="34" charset="-120"/>
              </a:rPr>
              <a:t> </a:t>
            </a:r>
            <a:pPr indent="0" marL="0">
              <a:buNone/>
            </a:pPr>
            <a:r>
              <a:rPr lang="en-US" sz="1700" dirty="0">
                <a:solidFill>
                  <a:srgbClr val="E8C8B0"/>
                </a:solidFill>
                <a:latin typeface="Consolas" pitchFamily="34" charset="0"/>
                <a:ea typeface="Consolas" pitchFamily="34" charset="-122"/>
                <a:cs typeface="Consolas" pitchFamily="34" charset="-120"/>
              </a:rPr>
              <a:t>response.content</a:t>
            </a:r>
            <a:pPr indent="0" marL="0">
              <a:buNone/>
            </a:pPr>
            <a:r>
              <a:rPr lang="en-US" sz="1700" dirty="0">
                <a:solidFill>
                  <a:srgbClr val="EEE9E3"/>
                </a:solidFill>
                <a:latin typeface="Arial" pitchFamily="34" charset="0"/>
                <a:ea typeface="Arial" pitchFamily="34" charset="-122"/>
                <a:cs typeface="Arial" pitchFamily="34" charset="-120"/>
              </a:rPr>
              <a:t> to the history, not just the text</a:t>
            </a:r>
            <a:endParaRPr lang="en-US" sz="1700" dirty="0"/>
          </a:p>
          <a:p>
            <a:pPr marL="342900" indent="-342900">
              <a:spcAft>
                <a:spcPts val="1400"/>
              </a:spcAft>
              <a:buSzPct val="100000"/>
              <a:buChar char="›"/>
            </a:pPr>
            <a:r>
              <a:rPr lang="en-US" sz="1700" dirty="0">
                <a:solidFill>
                  <a:srgbClr val="EEE9E3"/>
                </a:solidFill>
                <a:latin typeface="Arial" pitchFamily="34" charset="0"/>
                <a:ea typeface="Arial" pitchFamily="34" charset="-122"/>
                <a:cs typeface="Arial" pitchFamily="34" charset="-120"/>
              </a:rPr>
              <a:t>Parallel tool calls: send </a:t>
            </a:r>
            <a:pPr indent="0" marL="0">
              <a:buNone/>
            </a:pPr>
            <a:r>
              <a:rPr lang="en-US" sz="1700" b="1" dirty="0">
                <a:solidFill>
                  <a:srgbClr val="EEE9E3"/>
                </a:solidFill>
                <a:latin typeface="Arial" pitchFamily="34" charset="0"/>
                <a:ea typeface="Arial" pitchFamily="34" charset="-122"/>
                <a:cs typeface="Arial" pitchFamily="34" charset="-120"/>
              </a:rPr>
              <a:t>all</a:t>
            </a:r>
            <a:pPr indent="0" marL="0">
              <a:buNone/>
            </a:pPr>
            <a:r>
              <a:rPr lang="en-US" sz="1700" dirty="0">
                <a:solidFill>
                  <a:srgbClr val="EEE9E3"/>
                </a:solidFill>
                <a:latin typeface="Arial" pitchFamily="34" charset="0"/>
                <a:ea typeface="Arial" pitchFamily="34" charset="-122"/>
                <a:cs typeface="Arial" pitchFamily="34" charset="-120"/>
              </a:rPr>
              <a:t> results back in </a:t>
            </a:r>
            <a:pPr indent="0" marL="0">
              <a:buNone/>
            </a:pPr>
            <a:r>
              <a:rPr lang="en-US" sz="1700" b="1" dirty="0">
                <a:solidFill>
                  <a:srgbClr val="EEE9E3"/>
                </a:solidFill>
                <a:latin typeface="Arial" pitchFamily="34" charset="0"/>
                <a:ea typeface="Arial" pitchFamily="34" charset="-122"/>
                <a:cs typeface="Arial" pitchFamily="34" charset="-120"/>
              </a:rPr>
              <a:t>one</a:t>
            </a:r>
            <a:pPr indent="0" marL="0">
              <a:buNone/>
            </a:pPr>
            <a:r>
              <a:rPr lang="en-US" sz="1700" dirty="0">
                <a:solidFill>
                  <a:srgbClr val="EEE9E3"/>
                </a:solidFill>
                <a:latin typeface="Arial" pitchFamily="34" charset="0"/>
                <a:ea typeface="Arial" pitchFamily="34" charset="-122"/>
                <a:cs typeface="Arial" pitchFamily="34" charset="-120"/>
              </a:rPr>
              <a:t> user message</a:t>
            </a:r>
            <a:endParaRPr lang="en-US" sz="1700" dirty="0"/>
          </a:p>
          <a:p>
            <a:pPr marL="342900" indent="-342900">
              <a:spcAft>
                <a:spcPts val="1400"/>
              </a:spcAft>
              <a:buSzPct val="100000"/>
              <a:buChar char="›"/>
            </a:pPr>
            <a:r>
              <a:rPr lang="en-US" sz="1700" dirty="0">
                <a:solidFill>
                  <a:srgbClr val="EEE9E3"/>
                </a:solidFill>
                <a:latin typeface="Arial" pitchFamily="34" charset="0"/>
                <a:ea typeface="Arial" pitchFamily="34" charset="-122"/>
                <a:cs typeface="Arial" pitchFamily="34" charset="-120"/>
              </a:rPr>
              <a:t>If a tool fails, return </a:t>
            </a:r>
            <a:pPr indent="0" marL="0">
              <a:buNone/>
            </a:pPr>
            <a:r>
              <a:rPr lang="en-US" sz="1700" dirty="0">
                <a:solidFill>
                  <a:srgbClr val="E8C8B0"/>
                </a:solidFill>
                <a:latin typeface="Consolas" pitchFamily="34" charset="0"/>
                <a:ea typeface="Consolas" pitchFamily="34" charset="-122"/>
                <a:cs typeface="Consolas" pitchFamily="34" charset="-120"/>
              </a:rPr>
              <a:t>is_error: true</a:t>
            </a:r>
            <a:pPr indent="0" marL="0">
              <a:buNone/>
            </a:pPr>
            <a:r>
              <a:rPr lang="en-US" sz="1700" dirty="0">
                <a:solidFill>
                  <a:srgbClr val="EEE9E3"/>
                </a:solidFill>
                <a:latin typeface="Arial" pitchFamily="34" charset="0"/>
                <a:ea typeface="Arial" pitchFamily="34" charset="-122"/>
                <a:cs typeface="Arial" pitchFamily="34" charset="-120"/>
              </a:rPr>
              <a:t>. Don't drop the result</a:t>
            </a:r>
            <a:endParaRPr lang="en-US" sz="1700" dirty="0"/>
          </a:p>
        </p:txBody>
      </p:sp>
      <p:sp>
        <p:nvSpPr>
          <p:cNvPr id="6" name="Shape 3"/>
          <p:cNvSpPr/>
          <p:nvPr/>
        </p:nvSpPr>
        <p:spPr>
          <a:xfrm>
            <a:off x="548640" y="5120640"/>
            <a:ext cx="11094415" cy="548640"/>
          </a:xfrm>
          <a:prstGeom prst="roundRect">
            <a:avLst>
              <a:gd name="adj" fmla="val 20000"/>
            </a:avLst>
          </a:prstGeom>
          <a:solidFill>
            <a:srgbClr val="2E211B"/>
          </a:solidFill>
          <a:ln w="12700">
            <a:solidFill>
              <a:srgbClr val="8A5240"/>
            </a:solidFill>
            <a:prstDash val="solid"/>
          </a:ln>
        </p:spPr>
      </p:sp>
      <p:sp>
        <p:nvSpPr>
          <p:cNvPr id="7" name="Text 4"/>
          <p:cNvSpPr txBox="1"/>
          <p:nvPr/>
        </p:nvSpPr>
        <p:spPr>
          <a:xfrm>
            <a:off x="777240" y="5120640"/>
            <a:ext cx="10637215" cy="548640"/>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Agent architecture is the biggest exam domain, at 27%.</a:t>
            </a:r>
            <a:endParaRPr lang="en-US" sz="15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BEGINNER TIPS</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What I wish I'd known</a:t>
            </a:r>
            <a:endParaRPr lang="en-US" sz="3600" dirty="0"/>
          </a:p>
        </p:txBody>
      </p:sp>
      <p:sp>
        <p:nvSpPr>
          <p:cNvPr id="4" name="Shape 2"/>
          <p:cNvSpPr/>
          <p:nvPr/>
        </p:nvSpPr>
        <p:spPr>
          <a:xfrm>
            <a:off x="548640" y="1783080"/>
            <a:ext cx="3515258" cy="2103120"/>
          </a:xfrm>
          <a:prstGeom prst="roundRect">
            <a:avLst>
              <a:gd name="adj" fmla="val 5217"/>
            </a:avLst>
          </a:prstGeom>
          <a:solidFill>
            <a:srgbClr val="221E1A"/>
          </a:solidFill>
          <a:ln w="12700">
            <a:solidFill>
              <a:srgbClr val="3A342F"/>
            </a:solidFill>
            <a:prstDash val="solid"/>
          </a:ln>
        </p:spPr>
      </p:sp>
      <p:sp>
        <p:nvSpPr>
          <p:cNvPr id="5" name="Text 3"/>
          <p:cNvSpPr txBox="1"/>
          <p:nvPr/>
        </p:nvSpPr>
        <p:spPr>
          <a:xfrm>
            <a:off x="731520" y="1920240"/>
            <a:ext cx="3149498" cy="1828800"/>
          </a:xfrm>
          <a:prstGeom prst="rect">
            <a:avLst/>
          </a:prstGeom>
          <a:noFill/>
          <a:ln/>
        </p:spPr>
        <p:txBody>
          <a:bodyPr wrap="square" lIns="0" tIns="0" rIns="0" bIns="0" rtlCol="0" anchor="t"/>
          <a:lstStyle/>
          <a:p>
            <a:pPr indent="0" marL="0">
              <a:spcAft>
                <a:spcPts val="400"/>
              </a:spcAft>
              <a:buNone/>
            </a:pPr>
            <a:r>
              <a:rPr lang="en-US" sz="2200" b="1" dirty="0">
                <a:solidFill>
                  <a:srgbClr val="D97757"/>
                </a:solidFill>
                <a:latin typeface="Arial" pitchFamily="34" charset="0"/>
                <a:ea typeface="Arial" pitchFamily="34" charset="-122"/>
                <a:cs typeface="Arial" pitchFamily="34" charset="-120"/>
              </a:rPr>
              <a:t>01</a:t>
            </a:r>
            <a:endParaRPr lang="en-US" sz="2200" dirty="0"/>
          </a:p>
          <a:p>
            <a:pPr indent="0" marL="0">
              <a:spcAft>
                <a:spcPts val="400"/>
              </a:spcAft>
              <a:buNone/>
            </a:pPr>
            <a:r>
              <a:rPr lang="en-US" sz="1500" b="1" dirty="0">
                <a:solidFill>
                  <a:srgbClr val="EEE9E3"/>
                </a:solidFill>
                <a:latin typeface="Arial" pitchFamily="34" charset="0"/>
                <a:ea typeface="Arial" pitchFamily="34" charset="-122"/>
                <a:cs typeface="Arial" pitchFamily="34" charset="-120"/>
              </a:rPr>
              <a:t>Tool descriptions are prompts</a:t>
            </a:r>
            <a:endParaRPr lang="en-US" sz="2200" dirty="0"/>
          </a:p>
          <a:p>
            <a:pPr indent="0" marL="0">
              <a:buNone/>
            </a:pPr>
            <a:r>
              <a:rPr lang="en-US" sz="1400" dirty="0">
                <a:solidFill>
                  <a:srgbClr val="A89C90"/>
                </a:solidFill>
                <a:latin typeface="Arial" pitchFamily="34" charset="0"/>
                <a:ea typeface="Arial" pitchFamily="34" charset="-122"/>
                <a:cs typeface="Arial" pitchFamily="34" charset="-120"/>
              </a:rPr>
              <a:t>Say what the tool does, when to use it and what it returns. Most "bad agent" problems start here.</a:t>
            </a:r>
            <a:endParaRPr lang="en-US" sz="2200" dirty="0"/>
          </a:p>
        </p:txBody>
      </p:sp>
      <p:sp>
        <p:nvSpPr>
          <p:cNvPr id="6" name="Shape 4"/>
          <p:cNvSpPr/>
          <p:nvPr/>
        </p:nvSpPr>
        <p:spPr>
          <a:xfrm>
            <a:off x="4338218" y="1783080"/>
            <a:ext cx="3515258" cy="2103120"/>
          </a:xfrm>
          <a:prstGeom prst="roundRect">
            <a:avLst>
              <a:gd name="adj" fmla="val 5217"/>
            </a:avLst>
          </a:prstGeom>
          <a:solidFill>
            <a:srgbClr val="221E1A"/>
          </a:solidFill>
          <a:ln w="12700">
            <a:solidFill>
              <a:srgbClr val="3A342F"/>
            </a:solidFill>
            <a:prstDash val="solid"/>
          </a:ln>
        </p:spPr>
      </p:sp>
      <p:sp>
        <p:nvSpPr>
          <p:cNvPr id="7" name="Text 5"/>
          <p:cNvSpPr txBox="1"/>
          <p:nvPr/>
        </p:nvSpPr>
        <p:spPr>
          <a:xfrm>
            <a:off x="4521098" y="1920240"/>
            <a:ext cx="3149498" cy="1828800"/>
          </a:xfrm>
          <a:prstGeom prst="rect">
            <a:avLst/>
          </a:prstGeom>
          <a:noFill/>
          <a:ln/>
        </p:spPr>
        <p:txBody>
          <a:bodyPr wrap="square" lIns="0" tIns="0" rIns="0" bIns="0" rtlCol="0" anchor="t"/>
          <a:lstStyle/>
          <a:p>
            <a:pPr indent="0" marL="0">
              <a:spcAft>
                <a:spcPts val="400"/>
              </a:spcAft>
              <a:buNone/>
            </a:pPr>
            <a:r>
              <a:rPr lang="en-US" sz="2200" b="1" dirty="0">
                <a:solidFill>
                  <a:srgbClr val="D97757"/>
                </a:solidFill>
                <a:latin typeface="Arial" pitchFamily="34" charset="0"/>
                <a:ea typeface="Arial" pitchFamily="34" charset="-122"/>
                <a:cs typeface="Arial" pitchFamily="34" charset="-120"/>
              </a:rPr>
              <a:t>02</a:t>
            </a:r>
            <a:endParaRPr lang="en-US" sz="2200" dirty="0"/>
          </a:p>
          <a:p>
            <a:pPr indent="0" marL="0">
              <a:spcAft>
                <a:spcPts val="400"/>
              </a:spcAft>
              <a:buNone/>
            </a:pPr>
            <a:r>
              <a:rPr lang="en-US" sz="1500" b="1" dirty="0">
                <a:solidFill>
                  <a:srgbClr val="EEE9E3"/>
                </a:solidFill>
                <a:latin typeface="Arial" pitchFamily="34" charset="0"/>
                <a:ea typeface="Arial" pitchFamily="34" charset="-122"/>
                <a:cs typeface="Arial" pitchFamily="34" charset="-120"/>
              </a:rPr>
              <a:t>Return less</a:t>
            </a:r>
            <a:endParaRPr lang="en-US" sz="2200" dirty="0"/>
          </a:p>
          <a:p>
            <a:pPr indent="0" marL="0">
              <a:buNone/>
            </a:pPr>
            <a:r>
              <a:rPr lang="en-US" sz="1400" dirty="0">
                <a:solidFill>
                  <a:srgbClr val="A89C90"/>
                </a:solidFill>
                <a:latin typeface="Arial" pitchFamily="34" charset="0"/>
                <a:ea typeface="Arial" pitchFamily="34" charset="-122"/>
                <a:cs typeface="Arial" pitchFamily="34" charset="-120"/>
              </a:rPr>
              <a:t>Tool output fills the context. Return the 5 fields you need, not 40.</a:t>
            </a:r>
            <a:endParaRPr lang="en-US" sz="2200" dirty="0"/>
          </a:p>
        </p:txBody>
      </p:sp>
      <p:sp>
        <p:nvSpPr>
          <p:cNvPr id="8" name="Shape 6"/>
          <p:cNvSpPr/>
          <p:nvPr/>
        </p:nvSpPr>
        <p:spPr>
          <a:xfrm>
            <a:off x="8127797" y="1783080"/>
            <a:ext cx="3515258" cy="2103120"/>
          </a:xfrm>
          <a:prstGeom prst="roundRect">
            <a:avLst>
              <a:gd name="adj" fmla="val 5217"/>
            </a:avLst>
          </a:prstGeom>
          <a:solidFill>
            <a:srgbClr val="221E1A"/>
          </a:solidFill>
          <a:ln w="12700">
            <a:solidFill>
              <a:srgbClr val="3A342F"/>
            </a:solidFill>
            <a:prstDash val="solid"/>
          </a:ln>
        </p:spPr>
      </p:sp>
      <p:sp>
        <p:nvSpPr>
          <p:cNvPr id="9" name="Text 7"/>
          <p:cNvSpPr txBox="1"/>
          <p:nvPr/>
        </p:nvSpPr>
        <p:spPr>
          <a:xfrm>
            <a:off x="8310677" y="1920240"/>
            <a:ext cx="3149498" cy="1828800"/>
          </a:xfrm>
          <a:prstGeom prst="rect">
            <a:avLst/>
          </a:prstGeom>
          <a:noFill/>
          <a:ln/>
        </p:spPr>
        <p:txBody>
          <a:bodyPr wrap="square" lIns="0" tIns="0" rIns="0" bIns="0" rtlCol="0" anchor="t"/>
          <a:lstStyle/>
          <a:p>
            <a:pPr indent="0" marL="0">
              <a:spcAft>
                <a:spcPts val="400"/>
              </a:spcAft>
              <a:buNone/>
            </a:pPr>
            <a:r>
              <a:rPr lang="en-US" sz="2200" b="1" dirty="0">
                <a:solidFill>
                  <a:srgbClr val="D97757"/>
                </a:solidFill>
                <a:latin typeface="Arial" pitchFamily="34" charset="0"/>
                <a:ea typeface="Arial" pitchFamily="34" charset="-122"/>
                <a:cs typeface="Arial" pitchFamily="34" charset="-120"/>
              </a:rPr>
              <a:t>03</a:t>
            </a:r>
            <a:endParaRPr lang="en-US" sz="2200" dirty="0"/>
          </a:p>
          <a:p>
            <a:pPr indent="0" marL="0">
              <a:spcAft>
                <a:spcPts val="400"/>
              </a:spcAft>
              <a:buNone/>
            </a:pPr>
            <a:r>
              <a:rPr lang="en-US" sz="1500" b="1" dirty="0">
                <a:solidFill>
                  <a:srgbClr val="EEE9E3"/>
                </a:solidFill>
                <a:latin typeface="Arial" pitchFamily="34" charset="0"/>
                <a:ea typeface="Arial" pitchFamily="34" charset="-122"/>
                <a:cs typeface="Arial" pitchFamily="34" charset="-120"/>
              </a:rPr>
              <a:t>Enforce in code</a:t>
            </a:r>
            <a:endParaRPr lang="en-US" sz="2200" dirty="0"/>
          </a:p>
          <a:p>
            <a:pPr indent="0" marL="0">
              <a:buNone/>
            </a:pPr>
            <a:r>
              <a:rPr lang="en-US" sz="1400" dirty="0">
                <a:solidFill>
                  <a:srgbClr val="A89C90"/>
                </a:solidFill>
                <a:latin typeface="Arial" pitchFamily="34" charset="0"/>
                <a:ea typeface="Arial" pitchFamily="34" charset="-122"/>
                <a:cs typeface="Arial" pitchFamily="34" charset="-120"/>
              </a:rPr>
              <a:t>Rules that must never break belong in hooks or app logic, not in the prompt.</a:t>
            </a:r>
            <a:endParaRPr lang="en-US" sz="2200" dirty="0"/>
          </a:p>
        </p:txBody>
      </p:sp>
      <p:sp>
        <p:nvSpPr>
          <p:cNvPr id="10" name="Shape 8"/>
          <p:cNvSpPr/>
          <p:nvPr/>
        </p:nvSpPr>
        <p:spPr>
          <a:xfrm>
            <a:off x="548640" y="4160520"/>
            <a:ext cx="3515258" cy="2103120"/>
          </a:xfrm>
          <a:prstGeom prst="roundRect">
            <a:avLst>
              <a:gd name="adj" fmla="val 5217"/>
            </a:avLst>
          </a:prstGeom>
          <a:solidFill>
            <a:srgbClr val="221E1A"/>
          </a:solidFill>
          <a:ln w="12700">
            <a:solidFill>
              <a:srgbClr val="3A342F"/>
            </a:solidFill>
            <a:prstDash val="solid"/>
          </a:ln>
        </p:spPr>
      </p:sp>
      <p:sp>
        <p:nvSpPr>
          <p:cNvPr id="11" name="Text 9"/>
          <p:cNvSpPr txBox="1"/>
          <p:nvPr/>
        </p:nvSpPr>
        <p:spPr>
          <a:xfrm>
            <a:off x="731520" y="4297680"/>
            <a:ext cx="3149498" cy="1828800"/>
          </a:xfrm>
          <a:prstGeom prst="rect">
            <a:avLst/>
          </a:prstGeom>
          <a:noFill/>
          <a:ln/>
        </p:spPr>
        <p:txBody>
          <a:bodyPr wrap="square" lIns="0" tIns="0" rIns="0" bIns="0" rtlCol="0" anchor="t"/>
          <a:lstStyle/>
          <a:p>
            <a:pPr indent="0" marL="0">
              <a:spcAft>
                <a:spcPts val="400"/>
              </a:spcAft>
              <a:buNone/>
            </a:pPr>
            <a:r>
              <a:rPr lang="en-US" sz="2200" b="1" dirty="0">
                <a:solidFill>
                  <a:srgbClr val="D97757"/>
                </a:solidFill>
                <a:latin typeface="Arial" pitchFamily="34" charset="0"/>
                <a:ea typeface="Arial" pitchFamily="34" charset="-122"/>
                <a:cs typeface="Arial" pitchFamily="34" charset="-120"/>
              </a:rPr>
              <a:t>04</a:t>
            </a:r>
            <a:endParaRPr lang="en-US" sz="2200" dirty="0"/>
          </a:p>
          <a:p>
            <a:pPr indent="0" marL="0">
              <a:spcAft>
                <a:spcPts val="400"/>
              </a:spcAft>
              <a:buNone/>
            </a:pPr>
            <a:r>
              <a:rPr lang="en-US" sz="1500" b="1" dirty="0">
                <a:solidFill>
                  <a:srgbClr val="EEE9E3"/>
                </a:solidFill>
                <a:latin typeface="Arial" pitchFamily="34" charset="0"/>
                <a:ea typeface="Arial" pitchFamily="34" charset="-122"/>
                <a:cs typeface="Arial" pitchFamily="34" charset="-120"/>
              </a:rPr>
              <a:t>Least privilege</a:t>
            </a:r>
            <a:endParaRPr lang="en-US" sz="2200" dirty="0"/>
          </a:p>
          <a:p>
            <a:pPr indent="0" marL="0">
              <a:buNone/>
            </a:pPr>
            <a:r>
              <a:rPr lang="en-US" sz="1400" dirty="0">
                <a:solidFill>
                  <a:srgbClr val="A89C90"/>
                </a:solidFill>
                <a:latin typeface="Arial" pitchFamily="34" charset="0"/>
                <a:ea typeface="Arial" pitchFamily="34" charset="-122"/>
                <a:cs typeface="Arial" pitchFamily="34" charset="-120"/>
              </a:rPr>
              <a:t>Start read-only. Add write access and Bash only when you need them.</a:t>
            </a:r>
            <a:endParaRPr lang="en-US" sz="2200" dirty="0"/>
          </a:p>
        </p:txBody>
      </p:sp>
      <p:sp>
        <p:nvSpPr>
          <p:cNvPr id="12" name="Shape 10"/>
          <p:cNvSpPr/>
          <p:nvPr/>
        </p:nvSpPr>
        <p:spPr>
          <a:xfrm>
            <a:off x="4338218" y="4160520"/>
            <a:ext cx="3515258" cy="2103120"/>
          </a:xfrm>
          <a:prstGeom prst="roundRect">
            <a:avLst>
              <a:gd name="adj" fmla="val 5217"/>
            </a:avLst>
          </a:prstGeom>
          <a:solidFill>
            <a:srgbClr val="221E1A"/>
          </a:solidFill>
          <a:ln w="12700">
            <a:solidFill>
              <a:srgbClr val="3A342F"/>
            </a:solidFill>
            <a:prstDash val="solid"/>
          </a:ln>
        </p:spPr>
      </p:sp>
      <p:sp>
        <p:nvSpPr>
          <p:cNvPr id="13" name="Text 11"/>
          <p:cNvSpPr txBox="1"/>
          <p:nvPr/>
        </p:nvSpPr>
        <p:spPr>
          <a:xfrm>
            <a:off x="4521098" y="4297680"/>
            <a:ext cx="3149498" cy="1828800"/>
          </a:xfrm>
          <a:prstGeom prst="rect">
            <a:avLst/>
          </a:prstGeom>
          <a:noFill/>
          <a:ln/>
        </p:spPr>
        <p:txBody>
          <a:bodyPr wrap="square" lIns="0" tIns="0" rIns="0" bIns="0" rtlCol="0" anchor="t"/>
          <a:lstStyle/>
          <a:p>
            <a:pPr indent="0" marL="0">
              <a:spcAft>
                <a:spcPts val="400"/>
              </a:spcAft>
              <a:buNone/>
            </a:pPr>
            <a:r>
              <a:rPr lang="en-US" sz="2200" b="1" dirty="0">
                <a:solidFill>
                  <a:srgbClr val="D97757"/>
                </a:solidFill>
                <a:latin typeface="Arial" pitchFamily="34" charset="0"/>
                <a:ea typeface="Arial" pitchFamily="34" charset="-122"/>
                <a:cs typeface="Arial" pitchFamily="34" charset="-120"/>
              </a:rPr>
              <a:t>05</a:t>
            </a:r>
            <a:endParaRPr lang="en-US" sz="2200" dirty="0"/>
          </a:p>
          <a:p>
            <a:pPr indent="0" marL="0">
              <a:spcAft>
                <a:spcPts val="400"/>
              </a:spcAft>
              <a:buNone/>
            </a:pPr>
            <a:r>
              <a:rPr lang="en-US" sz="1500" b="1" dirty="0">
                <a:solidFill>
                  <a:srgbClr val="EEE9E3"/>
                </a:solidFill>
                <a:latin typeface="Arial" pitchFamily="34" charset="0"/>
                <a:ea typeface="Arial" pitchFamily="34" charset="-122"/>
                <a:cs typeface="Arial" pitchFamily="34" charset="-120"/>
              </a:rPr>
              <a:t>Log every turn</a:t>
            </a:r>
            <a:endParaRPr lang="en-US" sz="2200" dirty="0"/>
          </a:p>
          <a:p>
            <a:pPr indent="0" marL="0">
              <a:buNone/>
            </a:pPr>
            <a:r>
              <a:rPr lang="en-US" sz="1400" dirty="0">
                <a:solidFill>
                  <a:srgbClr val="A89C90"/>
                </a:solidFill>
                <a:latin typeface="Arial" pitchFamily="34" charset="0"/>
                <a:ea typeface="Arial" pitchFamily="34" charset="-122"/>
                <a:cs typeface="Arial" pitchFamily="34" charset="-120"/>
              </a:rPr>
              <a:t>Print each tool call and result. You can't debug a loop you can't see.</a:t>
            </a:r>
            <a:endParaRPr lang="en-US" sz="2200" dirty="0"/>
          </a:p>
        </p:txBody>
      </p:sp>
      <p:sp>
        <p:nvSpPr>
          <p:cNvPr id="14" name="Shape 12"/>
          <p:cNvSpPr/>
          <p:nvPr/>
        </p:nvSpPr>
        <p:spPr>
          <a:xfrm>
            <a:off x="8127797" y="4160520"/>
            <a:ext cx="3515258" cy="2103120"/>
          </a:xfrm>
          <a:prstGeom prst="roundRect">
            <a:avLst>
              <a:gd name="adj" fmla="val 5217"/>
            </a:avLst>
          </a:prstGeom>
          <a:solidFill>
            <a:srgbClr val="221E1A"/>
          </a:solidFill>
          <a:ln w="12700">
            <a:solidFill>
              <a:srgbClr val="3A342F"/>
            </a:solidFill>
            <a:prstDash val="solid"/>
          </a:ln>
        </p:spPr>
      </p:sp>
      <p:sp>
        <p:nvSpPr>
          <p:cNvPr id="15" name="Text 13"/>
          <p:cNvSpPr txBox="1"/>
          <p:nvPr/>
        </p:nvSpPr>
        <p:spPr>
          <a:xfrm>
            <a:off x="8310677" y="4297680"/>
            <a:ext cx="3149498" cy="1828800"/>
          </a:xfrm>
          <a:prstGeom prst="rect">
            <a:avLst/>
          </a:prstGeom>
          <a:noFill/>
          <a:ln/>
        </p:spPr>
        <p:txBody>
          <a:bodyPr wrap="square" lIns="0" tIns="0" rIns="0" bIns="0" rtlCol="0" anchor="t"/>
          <a:lstStyle/>
          <a:p>
            <a:pPr indent="0" marL="0">
              <a:spcAft>
                <a:spcPts val="400"/>
              </a:spcAft>
              <a:buNone/>
            </a:pPr>
            <a:r>
              <a:rPr lang="en-US" sz="2200" b="1" dirty="0">
                <a:solidFill>
                  <a:srgbClr val="D97757"/>
                </a:solidFill>
                <a:latin typeface="Arial" pitchFamily="34" charset="0"/>
                <a:ea typeface="Arial" pitchFamily="34" charset="-122"/>
                <a:cs typeface="Arial" pitchFamily="34" charset="-120"/>
              </a:rPr>
              <a:t>06</a:t>
            </a:r>
            <a:endParaRPr lang="en-US" sz="2200" dirty="0"/>
          </a:p>
          <a:p>
            <a:pPr indent="0" marL="0">
              <a:spcAft>
                <a:spcPts val="400"/>
              </a:spcAft>
              <a:buNone/>
            </a:pPr>
            <a:r>
              <a:rPr lang="en-US" sz="1500" b="1" dirty="0">
                <a:solidFill>
                  <a:srgbClr val="EEE9E3"/>
                </a:solidFill>
                <a:latin typeface="Arial" pitchFamily="34" charset="0"/>
                <a:ea typeface="Arial" pitchFamily="34" charset="-122"/>
                <a:cs typeface="Arial" pitchFamily="34" charset="-120"/>
              </a:rPr>
              <a:t>Escalate on purpose</a:t>
            </a:r>
            <a:endParaRPr lang="en-US" sz="2200" dirty="0"/>
          </a:p>
          <a:p>
            <a:pPr indent="0" marL="0">
              <a:buNone/>
            </a:pPr>
            <a:r>
              <a:rPr lang="en-US" sz="1400" dirty="0">
                <a:solidFill>
                  <a:srgbClr val="A89C90"/>
                </a:solidFill>
                <a:latin typeface="Arial" pitchFamily="34" charset="0"/>
                <a:ea typeface="Arial" pitchFamily="34" charset="-122"/>
                <a:cs typeface="Arial" pitchFamily="34" charset="-120"/>
              </a:rPr>
              <a:t>Hand off to a human for irreversible actions, policy cases or low confidence.</a:t>
            </a:r>
            <a:endParaRPr lang="en-US" sz="2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LIVE DEMO · 5 MINUTES</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From a markdown file to code</a:t>
            </a:r>
            <a:endParaRPr lang="en-US" sz="3600" dirty="0"/>
          </a:p>
        </p:txBody>
      </p:sp>
      <p:sp>
        <p:nvSpPr>
          <p:cNvPr id="4" name="Text 2"/>
          <p:cNvSpPr txBox="1"/>
          <p:nvPr/>
        </p:nvSpPr>
        <p:spPr>
          <a:xfrm>
            <a:off x="548640" y="1783080"/>
            <a:ext cx="822960" cy="713232"/>
          </a:xfrm>
          <a:prstGeom prst="rect">
            <a:avLst/>
          </a:prstGeom>
          <a:noFill/>
          <a:ln/>
        </p:spPr>
        <p:txBody>
          <a:bodyPr wrap="square" lIns="0" tIns="0" rIns="0" bIns="0" rtlCol="0" anchor="ctr"/>
          <a:lstStyle/>
          <a:p>
            <a:pPr indent="0" marL="0">
              <a:buNone/>
            </a:pPr>
            <a:r>
              <a:rPr lang="en-US" sz="1600" dirty="0">
                <a:solidFill>
                  <a:srgbClr val="D97757"/>
                </a:solidFill>
                <a:latin typeface="Consolas" pitchFamily="34" charset="0"/>
                <a:ea typeface="Consolas" pitchFamily="34" charset="-122"/>
                <a:cs typeface="Consolas" pitchFamily="34" charset="-120"/>
              </a:rPr>
              <a:t>0:00</a:t>
            </a:r>
            <a:endParaRPr lang="en-US" sz="1600" dirty="0"/>
          </a:p>
        </p:txBody>
      </p:sp>
      <p:sp>
        <p:nvSpPr>
          <p:cNvPr id="5" name="Text 3"/>
          <p:cNvSpPr txBox="1"/>
          <p:nvPr/>
        </p:nvSpPr>
        <p:spPr>
          <a:xfrm>
            <a:off x="1463040" y="1783080"/>
            <a:ext cx="6035040" cy="713232"/>
          </a:xfrm>
          <a:prstGeom prst="rect">
            <a:avLst/>
          </a:prstGeom>
          <a:noFill/>
          <a:ln/>
        </p:spPr>
        <p:txBody>
          <a:bodyPr wrap="square" lIns="0" tIns="0" rIns="0" bIns="0" rtlCol="0" anchor="ctr"/>
          <a:lstStyle/>
          <a:p>
            <a:pPr indent="0" marL="0">
              <a:buNone/>
            </a:pPr>
            <a:r>
              <a:rPr lang="en-US" sz="1500" dirty="0">
                <a:solidFill>
                  <a:srgbClr val="E8C8B0"/>
                </a:solidFill>
                <a:latin typeface="Consolas" pitchFamily="34" charset="0"/>
                <a:ea typeface="Consolas" pitchFamily="34" charset="-122"/>
                <a:cs typeface="Consolas" pitchFamily="34" charset="-120"/>
              </a:rPr>
              <a:t>cd examples/demo-repo &amp;&amp; claude</a:t>
            </a:r>
            <a:pPr indent="0" marL="0">
              <a:buNone/>
            </a:pPr>
            <a:r>
              <a:rPr lang="en-US" sz="1500" dirty="0">
                <a:solidFill>
                  <a:srgbClr val="EEE9E3"/>
                </a:solidFill>
                <a:latin typeface="Arial" pitchFamily="34" charset="0"/>
                <a:ea typeface="Arial" pitchFamily="34" charset="-122"/>
                <a:cs typeface="Arial" pitchFamily="34" charset="-120"/>
              </a:rPr>
              <a:t>: a tiny shop with a bug and TODOs</a:t>
            </a:r>
            <a:endParaRPr lang="en-US" sz="1500" dirty="0"/>
          </a:p>
        </p:txBody>
      </p:sp>
      <p:sp>
        <p:nvSpPr>
          <p:cNvPr id="6" name="Shape 4"/>
          <p:cNvSpPr/>
          <p:nvPr/>
        </p:nvSpPr>
        <p:spPr>
          <a:xfrm>
            <a:off x="548640" y="2496312"/>
            <a:ext cx="6949440" cy="0"/>
          </a:xfrm>
          <a:prstGeom prst="line">
            <a:avLst/>
          </a:prstGeom>
          <a:noFill/>
          <a:ln w="9525">
            <a:solidFill>
              <a:srgbClr val="3A342F"/>
            </a:solidFill>
            <a:prstDash val="solid"/>
          </a:ln>
        </p:spPr>
      </p:sp>
      <p:sp>
        <p:nvSpPr>
          <p:cNvPr id="7" name="Text 5"/>
          <p:cNvSpPr txBox="1"/>
          <p:nvPr/>
        </p:nvSpPr>
        <p:spPr>
          <a:xfrm>
            <a:off x="548640" y="2496312"/>
            <a:ext cx="822960" cy="713232"/>
          </a:xfrm>
          <a:prstGeom prst="rect">
            <a:avLst/>
          </a:prstGeom>
          <a:noFill/>
          <a:ln/>
        </p:spPr>
        <p:txBody>
          <a:bodyPr wrap="square" lIns="0" tIns="0" rIns="0" bIns="0" rtlCol="0" anchor="ctr"/>
          <a:lstStyle/>
          <a:p>
            <a:pPr indent="0" marL="0">
              <a:buNone/>
            </a:pPr>
            <a:r>
              <a:rPr lang="en-US" sz="1600" dirty="0">
                <a:solidFill>
                  <a:srgbClr val="D97757"/>
                </a:solidFill>
                <a:latin typeface="Consolas" pitchFamily="34" charset="0"/>
                <a:ea typeface="Consolas" pitchFamily="34" charset="-122"/>
                <a:cs typeface="Consolas" pitchFamily="34" charset="-120"/>
              </a:rPr>
              <a:t>0:30</a:t>
            </a:r>
            <a:endParaRPr lang="en-US" sz="1600" dirty="0"/>
          </a:p>
        </p:txBody>
      </p:sp>
      <p:sp>
        <p:nvSpPr>
          <p:cNvPr id="8" name="Text 6"/>
          <p:cNvSpPr txBox="1"/>
          <p:nvPr/>
        </p:nvSpPr>
        <p:spPr>
          <a:xfrm>
            <a:off x="1463040" y="2496312"/>
            <a:ext cx="6035040" cy="713232"/>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L1: "use the </a:t>
            </a:r>
            <a:pPr indent="0" marL="0">
              <a:buNone/>
            </a:pPr>
            <a:r>
              <a:rPr lang="en-US" sz="1500" b="1" dirty="0">
                <a:solidFill>
                  <a:srgbClr val="EEE9E3"/>
                </a:solidFill>
                <a:latin typeface="Arial" pitchFamily="34" charset="0"/>
                <a:ea typeface="Arial" pitchFamily="34" charset="-122"/>
                <a:cs typeface="Arial" pitchFamily="34" charset="-120"/>
              </a:rPr>
              <a:t>repo-explainer</a:t>
            </a:r>
            <a:pPr indent="0" marL="0">
              <a:buNone/>
            </a:pPr>
            <a:r>
              <a:rPr lang="en-US" sz="1500" dirty="0">
                <a:solidFill>
                  <a:srgbClr val="EEE9E3"/>
                </a:solidFill>
                <a:latin typeface="Arial" pitchFamily="34" charset="0"/>
                <a:ea typeface="Arial" pitchFamily="34" charset="-122"/>
                <a:cs typeface="Arial" pitchFamily="34" charset="-120"/>
              </a:rPr>
              <a:t> agent". Read-only, runs in its own context</a:t>
            </a:r>
            <a:endParaRPr lang="en-US" sz="1500" dirty="0"/>
          </a:p>
        </p:txBody>
      </p:sp>
      <p:sp>
        <p:nvSpPr>
          <p:cNvPr id="9" name="Shape 7"/>
          <p:cNvSpPr/>
          <p:nvPr/>
        </p:nvSpPr>
        <p:spPr>
          <a:xfrm>
            <a:off x="548640" y="3209544"/>
            <a:ext cx="6949440" cy="0"/>
          </a:xfrm>
          <a:prstGeom prst="line">
            <a:avLst/>
          </a:prstGeom>
          <a:noFill/>
          <a:ln w="9525">
            <a:solidFill>
              <a:srgbClr val="3A342F"/>
            </a:solidFill>
            <a:prstDash val="solid"/>
          </a:ln>
        </p:spPr>
      </p:sp>
      <p:sp>
        <p:nvSpPr>
          <p:cNvPr id="10" name="Text 8"/>
          <p:cNvSpPr txBox="1"/>
          <p:nvPr/>
        </p:nvSpPr>
        <p:spPr>
          <a:xfrm>
            <a:off x="548640" y="3209544"/>
            <a:ext cx="822960" cy="713232"/>
          </a:xfrm>
          <a:prstGeom prst="rect">
            <a:avLst/>
          </a:prstGeom>
          <a:noFill/>
          <a:ln/>
        </p:spPr>
        <p:txBody>
          <a:bodyPr wrap="square" lIns="0" tIns="0" rIns="0" bIns="0" rtlCol="0" anchor="ctr"/>
          <a:lstStyle/>
          <a:p>
            <a:pPr indent="0" marL="0">
              <a:buNone/>
            </a:pPr>
            <a:r>
              <a:rPr lang="en-US" sz="1600" dirty="0">
                <a:solidFill>
                  <a:srgbClr val="D97757"/>
                </a:solidFill>
                <a:latin typeface="Consolas" pitchFamily="34" charset="0"/>
                <a:ea typeface="Consolas" pitchFamily="34" charset="-122"/>
                <a:cs typeface="Consolas" pitchFamily="34" charset="-120"/>
              </a:rPr>
              <a:t>1:30</a:t>
            </a:r>
            <a:endParaRPr lang="en-US" sz="1600" dirty="0"/>
          </a:p>
        </p:txBody>
      </p:sp>
      <p:sp>
        <p:nvSpPr>
          <p:cNvPr id="11" name="Text 9"/>
          <p:cNvSpPr txBox="1"/>
          <p:nvPr/>
        </p:nvSpPr>
        <p:spPr>
          <a:xfrm>
            <a:off x="1463040" y="3209544"/>
            <a:ext cx="6035040" cy="713232"/>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L1: "the tests are red, use </a:t>
            </a:r>
            <a:pPr indent="0" marL="0">
              <a:buNone/>
            </a:pPr>
            <a:r>
              <a:rPr lang="en-US" sz="1500" b="1" dirty="0">
                <a:solidFill>
                  <a:srgbClr val="EEE9E3"/>
                </a:solidFill>
                <a:latin typeface="Arial" pitchFamily="34" charset="0"/>
                <a:ea typeface="Arial" pitchFamily="34" charset="-122"/>
                <a:cs typeface="Arial" pitchFamily="34" charset="-120"/>
              </a:rPr>
              <a:t>test-fixer</a:t>
            </a:r>
            <a:pPr indent="0" marL="0">
              <a:buNone/>
            </a:pPr>
            <a:r>
              <a:rPr lang="en-US" sz="1500" dirty="0">
                <a:solidFill>
                  <a:srgbClr val="EEE9E3"/>
                </a:solidFill>
                <a:latin typeface="Arial" pitchFamily="34" charset="0"/>
                <a:ea typeface="Arial" pitchFamily="34" charset="-122"/>
                <a:cs typeface="Arial" pitchFamily="34" charset="-120"/>
              </a:rPr>
              <a:t>". Finds the </a:t>
            </a:r>
            <a:pPr indent="0" marL="0">
              <a:buNone/>
            </a:pPr>
            <a:r>
              <a:rPr lang="en-US" sz="1500" dirty="0">
                <a:solidFill>
                  <a:srgbClr val="E8C8B0"/>
                </a:solidFill>
                <a:latin typeface="Consolas" pitchFamily="34" charset="0"/>
                <a:ea typeface="Consolas" pitchFamily="34" charset="-122"/>
                <a:cs typeface="Consolas" pitchFamily="34" charset="-120"/>
              </a:rPr>
              <a:t>quantity</a:t>
            </a:r>
            <a:pPr indent="0" marL="0">
              <a:buNone/>
            </a:pPr>
            <a:r>
              <a:rPr lang="en-US" sz="1500" dirty="0">
                <a:solidFill>
                  <a:srgbClr val="EEE9E3"/>
                </a:solidFill>
                <a:latin typeface="Arial" pitchFamily="34" charset="0"/>
                <a:ea typeface="Arial" pitchFamily="34" charset="-122"/>
                <a:cs typeface="Arial" pitchFamily="34" charset="-120"/>
              </a:rPr>
              <a:t> bug and fixes it</a:t>
            </a:r>
            <a:endParaRPr lang="en-US" sz="1500" dirty="0"/>
          </a:p>
        </p:txBody>
      </p:sp>
      <p:sp>
        <p:nvSpPr>
          <p:cNvPr id="12" name="Shape 10"/>
          <p:cNvSpPr/>
          <p:nvPr/>
        </p:nvSpPr>
        <p:spPr>
          <a:xfrm>
            <a:off x="548640" y="3922776"/>
            <a:ext cx="6949440" cy="0"/>
          </a:xfrm>
          <a:prstGeom prst="line">
            <a:avLst/>
          </a:prstGeom>
          <a:noFill/>
          <a:ln w="9525">
            <a:solidFill>
              <a:srgbClr val="3A342F"/>
            </a:solidFill>
            <a:prstDash val="solid"/>
          </a:ln>
        </p:spPr>
      </p:sp>
      <p:sp>
        <p:nvSpPr>
          <p:cNvPr id="13" name="Text 11"/>
          <p:cNvSpPr txBox="1"/>
          <p:nvPr/>
        </p:nvSpPr>
        <p:spPr>
          <a:xfrm>
            <a:off x="548640" y="3922776"/>
            <a:ext cx="822960" cy="713232"/>
          </a:xfrm>
          <a:prstGeom prst="rect">
            <a:avLst/>
          </a:prstGeom>
          <a:noFill/>
          <a:ln/>
        </p:spPr>
        <p:txBody>
          <a:bodyPr wrap="square" lIns="0" tIns="0" rIns="0" bIns="0" rtlCol="0" anchor="ctr"/>
          <a:lstStyle/>
          <a:p>
            <a:pPr indent="0" marL="0">
              <a:buNone/>
            </a:pPr>
            <a:r>
              <a:rPr lang="en-US" sz="1600" dirty="0">
                <a:solidFill>
                  <a:srgbClr val="D97757"/>
                </a:solidFill>
                <a:latin typeface="Consolas" pitchFamily="34" charset="0"/>
                <a:ea typeface="Consolas" pitchFamily="34" charset="-122"/>
                <a:cs typeface="Consolas" pitchFamily="34" charset="-120"/>
              </a:rPr>
              <a:t>2:30</a:t>
            </a:r>
            <a:endParaRPr lang="en-US" sz="1600" dirty="0"/>
          </a:p>
        </p:txBody>
      </p:sp>
      <p:sp>
        <p:nvSpPr>
          <p:cNvPr id="14" name="Text 12"/>
          <p:cNvSpPr txBox="1"/>
          <p:nvPr/>
        </p:nvSpPr>
        <p:spPr>
          <a:xfrm>
            <a:off x="1463040" y="3922776"/>
            <a:ext cx="6035040" cy="713232"/>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L2: </a:t>
            </a:r>
            <a:pPr indent="0" marL="0">
              <a:buNone/>
            </a:pPr>
            <a:r>
              <a:rPr lang="en-US" sz="1500" dirty="0">
                <a:solidFill>
                  <a:srgbClr val="E8C8B0"/>
                </a:solidFill>
                <a:latin typeface="Consolas" pitchFamily="34" charset="0"/>
                <a:ea typeface="Consolas" pitchFamily="34" charset="-122"/>
                <a:cs typeface="Consolas" pitchFamily="34" charset="-120"/>
              </a:rPr>
              <a:t>python 02_agent_sdk.py</a:t>
            </a:r>
            <a:pPr indent="0" marL="0">
              <a:buNone/>
            </a:pPr>
            <a:r>
              <a:rPr lang="en-US" sz="1500" dirty="0">
                <a:solidFill>
                  <a:srgbClr val="EEE9E3"/>
                </a:solidFill>
                <a:latin typeface="Arial" pitchFamily="34" charset="0"/>
                <a:ea typeface="Arial" pitchFamily="34" charset="-122"/>
                <a:cs typeface="Arial" pitchFamily="34" charset="-120"/>
              </a:rPr>
              <a:t>. The same kind of agent from a script</a:t>
            </a:r>
            <a:endParaRPr lang="en-US" sz="1500" dirty="0"/>
          </a:p>
        </p:txBody>
      </p:sp>
      <p:sp>
        <p:nvSpPr>
          <p:cNvPr id="15" name="Shape 13"/>
          <p:cNvSpPr/>
          <p:nvPr/>
        </p:nvSpPr>
        <p:spPr>
          <a:xfrm>
            <a:off x="548640" y="4636008"/>
            <a:ext cx="6949440" cy="0"/>
          </a:xfrm>
          <a:prstGeom prst="line">
            <a:avLst/>
          </a:prstGeom>
          <a:noFill/>
          <a:ln w="9525">
            <a:solidFill>
              <a:srgbClr val="3A342F"/>
            </a:solidFill>
            <a:prstDash val="solid"/>
          </a:ln>
        </p:spPr>
      </p:sp>
      <p:sp>
        <p:nvSpPr>
          <p:cNvPr id="16" name="Text 14"/>
          <p:cNvSpPr txBox="1"/>
          <p:nvPr/>
        </p:nvSpPr>
        <p:spPr>
          <a:xfrm>
            <a:off x="548640" y="4636008"/>
            <a:ext cx="822960" cy="713232"/>
          </a:xfrm>
          <a:prstGeom prst="rect">
            <a:avLst/>
          </a:prstGeom>
          <a:noFill/>
          <a:ln/>
        </p:spPr>
        <p:txBody>
          <a:bodyPr wrap="square" lIns="0" tIns="0" rIns="0" bIns="0" rtlCol="0" anchor="ctr"/>
          <a:lstStyle/>
          <a:p>
            <a:pPr indent="0" marL="0">
              <a:buNone/>
            </a:pPr>
            <a:r>
              <a:rPr lang="en-US" sz="1600" dirty="0">
                <a:solidFill>
                  <a:srgbClr val="D97757"/>
                </a:solidFill>
                <a:latin typeface="Consolas" pitchFamily="34" charset="0"/>
                <a:ea typeface="Consolas" pitchFamily="34" charset="-122"/>
                <a:cs typeface="Consolas" pitchFamily="34" charset="-120"/>
              </a:rPr>
              <a:t>3:30</a:t>
            </a:r>
            <a:endParaRPr lang="en-US" sz="1600" dirty="0"/>
          </a:p>
        </p:txBody>
      </p:sp>
      <p:sp>
        <p:nvSpPr>
          <p:cNvPr id="17" name="Text 15"/>
          <p:cNvSpPr txBox="1"/>
          <p:nvPr/>
        </p:nvSpPr>
        <p:spPr>
          <a:xfrm>
            <a:off x="1463040" y="4636008"/>
            <a:ext cx="6035040" cy="713232"/>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L3: </a:t>
            </a:r>
            <a:pPr indent="0" marL="0">
              <a:buNone/>
            </a:pPr>
            <a:r>
              <a:rPr lang="en-US" sz="1500" dirty="0">
                <a:solidFill>
                  <a:srgbClr val="E8C8B0"/>
                </a:solidFill>
                <a:latin typeface="Consolas" pitchFamily="34" charset="0"/>
                <a:ea typeface="Consolas" pitchFamily="34" charset="-122"/>
                <a:cs typeface="Consolas" pitchFamily="34" charset="-120"/>
              </a:rPr>
              <a:t>python 03_tool_runner.py</a:t>
            </a:r>
            <a:pPr indent="0" marL="0">
              <a:buNone/>
            </a:pPr>
            <a:r>
              <a:rPr lang="en-US" sz="1500" dirty="0">
                <a:solidFill>
                  <a:srgbClr val="EEE9E3"/>
                </a:solidFill>
                <a:latin typeface="Arial" pitchFamily="34" charset="0"/>
                <a:ea typeface="Arial" pitchFamily="34" charset="-122"/>
                <a:cs typeface="Arial" pitchFamily="34" charset="-120"/>
              </a:rPr>
              <a:t>. Custom tools, with the refund rule enforced in code</a:t>
            </a:r>
            <a:endParaRPr lang="en-US" sz="1500" dirty="0"/>
          </a:p>
        </p:txBody>
      </p:sp>
      <p:sp>
        <p:nvSpPr>
          <p:cNvPr id="18" name="Shape 16"/>
          <p:cNvSpPr/>
          <p:nvPr/>
        </p:nvSpPr>
        <p:spPr>
          <a:xfrm>
            <a:off x="548640" y="5349240"/>
            <a:ext cx="6949440" cy="0"/>
          </a:xfrm>
          <a:prstGeom prst="line">
            <a:avLst/>
          </a:prstGeom>
          <a:noFill/>
          <a:ln w="9525">
            <a:solidFill>
              <a:srgbClr val="3A342F"/>
            </a:solidFill>
            <a:prstDash val="solid"/>
          </a:ln>
        </p:spPr>
      </p:sp>
      <p:sp>
        <p:nvSpPr>
          <p:cNvPr id="19" name="Text 17"/>
          <p:cNvSpPr txBox="1"/>
          <p:nvPr/>
        </p:nvSpPr>
        <p:spPr>
          <a:xfrm>
            <a:off x="548640" y="5349240"/>
            <a:ext cx="822960" cy="713232"/>
          </a:xfrm>
          <a:prstGeom prst="rect">
            <a:avLst/>
          </a:prstGeom>
          <a:noFill/>
          <a:ln/>
        </p:spPr>
        <p:txBody>
          <a:bodyPr wrap="square" lIns="0" tIns="0" rIns="0" bIns="0" rtlCol="0" anchor="ctr"/>
          <a:lstStyle/>
          <a:p>
            <a:pPr indent="0" marL="0">
              <a:buNone/>
            </a:pPr>
            <a:r>
              <a:rPr lang="en-US" sz="1600" dirty="0">
                <a:solidFill>
                  <a:srgbClr val="D97757"/>
                </a:solidFill>
                <a:latin typeface="Consolas" pitchFamily="34" charset="0"/>
                <a:ea typeface="Consolas" pitchFamily="34" charset="-122"/>
                <a:cs typeface="Consolas" pitchFamily="34" charset="-120"/>
              </a:rPr>
              <a:t>4:30</a:t>
            </a:r>
            <a:endParaRPr lang="en-US" sz="1600" dirty="0"/>
          </a:p>
        </p:txBody>
      </p:sp>
      <p:sp>
        <p:nvSpPr>
          <p:cNvPr id="20" name="Text 18"/>
          <p:cNvSpPr txBox="1"/>
          <p:nvPr/>
        </p:nvSpPr>
        <p:spPr>
          <a:xfrm>
            <a:off x="1463040" y="5349240"/>
            <a:ext cx="6035040" cy="713232"/>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Show </a:t>
            </a:r>
            <a:pPr indent="0" marL="0">
              <a:buNone/>
            </a:pPr>
            <a:r>
              <a:rPr lang="en-US" sz="1500" dirty="0">
                <a:solidFill>
                  <a:srgbClr val="E8C8B0"/>
                </a:solidFill>
                <a:latin typeface="Consolas" pitchFamily="34" charset="0"/>
                <a:ea typeface="Consolas" pitchFamily="34" charset="-122"/>
                <a:cs typeface="Consolas" pitchFamily="34" charset="-120"/>
              </a:rPr>
              <a:t>04_manual_loop.py</a:t>
            </a:r>
            <a:pPr indent="0" marL="0">
              <a:buNone/>
            </a:pPr>
            <a:r>
              <a:rPr lang="en-US" sz="1500" dirty="0">
                <a:solidFill>
                  <a:srgbClr val="EEE9E3"/>
                </a:solidFill>
                <a:latin typeface="Arial" pitchFamily="34" charset="0"/>
                <a:ea typeface="Arial" pitchFamily="34" charset="-122"/>
                <a:cs typeface="Arial" pitchFamily="34" charset="-120"/>
              </a:rPr>
              <a:t>: the </a:t>
            </a:r>
            <a:pPr indent="0" marL="0">
              <a:buNone/>
            </a:pPr>
            <a:r>
              <a:rPr lang="en-US" sz="1500" dirty="0">
                <a:solidFill>
                  <a:srgbClr val="E8C8B0"/>
                </a:solidFill>
                <a:latin typeface="Consolas" pitchFamily="34" charset="0"/>
                <a:ea typeface="Consolas" pitchFamily="34" charset="-122"/>
                <a:cs typeface="Consolas" pitchFamily="34" charset="-120"/>
              </a:rPr>
              <a:t>stop_reason</a:t>
            </a:r>
            <a:pPr indent="0" marL="0">
              <a:buNone/>
            </a:pPr>
            <a:r>
              <a:rPr lang="en-US" sz="1500" dirty="0">
                <a:solidFill>
                  <a:srgbClr val="EEE9E3"/>
                </a:solidFill>
                <a:latin typeface="Arial" pitchFamily="34" charset="0"/>
                <a:ea typeface="Arial" pitchFamily="34" charset="-122"/>
                <a:cs typeface="Arial" pitchFamily="34" charset="-120"/>
              </a:rPr>
              <a:t> loop the runner hides</a:t>
            </a:r>
            <a:endParaRPr lang="en-US" sz="1500" dirty="0"/>
          </a:p>
        </p:txBody>
      </p:sp>
      <p:sp>
        <p:nvSpPr>
          <p:cNvPr id="21" name="Shape 19"/>
          <p:cNvSpPr/>
          <p:nvPr/>
        </p:nvSpPr>
        <p:spPr>
          <a:xfrm>
            <a:off x="548640" y="6062472"/>
            <a:ext cx="6949440" cy="0"/>
          </a:xfrm>
          <a:prstGeom prst="line">
            <a:avLst/>
          </a:prstGeom>
          <a:noFill/>
          <a:ln w="9525">
            <a:solidFill>
              <a:srgbClr val="3A342F"/>
            </a:solidFill>
            <a:prstDash val="solid"/>
          </a:ln>
        </p:spPr>
      </p:sp>
      <p:sp>
        <p:nvSpPr>
          <p:cNvPr id="22" name="Shape 20"/>
          <p:cNvSpPr/>
          <p:nvPr/>
        </p:nvSpPr>
        <p:spPr>
          <a:xfrm>
            <a:off x="7863840" y="1783080"/>
            <a:ext cx="3779215" cy="2743200"/>
          </a:xfrm>
          <a:prstGeom prst="roundRect">
            <a:avLst>
              <a:gd name="adj" fmla="val 4000"/>
            </a:avLst>
          </a:prstGeom>
          <a:solidFill>
            <a:srgbClr val="2E211B"/>
          </a:solidFill>
          <a:ln w="12700">
            <a:solidFill>
              <a:srgbClr val="8A5240"/>
            </a:solidFill>
            <a:prstDash val="solid"/>
          </a:ln>
        </p:spPr>
      </p:sp>
      <p:sp>
        <p:nvSpPr>
          <p:cNvPr id="23" name="Text 21"/>
          <p:cNvSpPr txBox="1"/>
          <p:nvPr/>
        </p:nvSpPr>
        <p:spPr>
          <a:xfrm>
            <a:off x="7863840" y="2011680"/>
            <a:ext cx="3779215" cy="365760"/>
          </a:xfrm>
          <a:prstGeom prst="rect">
            <a:avLst/>
          </a:prstGeom>
          <a:noFill/>
          <a:ln/>
        </p:spPr>
        <p:txBody>
          <a:bodyPr wrap="square" lIns="0" tIns="0" rIns="0" bIns="0" rtlCol="0" anchor="ctr"/>
          <a:lstStyle/>
          <a:p>
            <a:pPr algn="ctr" indent="0" marL="0">
              <a:buNone/>
            </a:pPr>
            <a:r>
              <a:rPr lang="en-US" sz="1600" b="1" dirty="0">
                <a:solidFill>
                  <a:srgbClr val="EEE9E3"/>
                </a:solidFill>
                <a:latin typeface="Arial" pitchFamily="34" charset="0"/>
                <a:ea typeface="Arial" pitchFamily="34" charset="-122"/>
                <a:cs typeface="Arial" pitchFamily="34" charset="-120"/>
              </a:rPr>
              <a:t>Demo timer</a:t>
            </a:r>
            <a:endParaRPr lang="en-US" sz="1600" dirty="0"/>
          </a:p>
        </p:txBody>
      </p:sp>
      <p:sp>
        <p:nvSpPr>
          <p:cNvPr id="24" name="Text 22"/>
          <p:cNvSpPr txBox="1"/>
          <p:nvPr/>
        </p:nvSpPr>
        <p:spPr>
          <a:xfrm>
            <a:off x="7863840" y="2423160"/>
            <a:ext cx="3779215" cy="1828800"/>
          </a:xfrm>
          <a:prstGeom prst="rect">
            <a:avLst/>
          </a:prstGeom>
          <a:noFill/>
          <a:ln/>
        </p:spPr>
        <p:txBody>
          <a:bodyPr wrap="square" lIns="0" tIns="0" rIns="0" bIns="0" rtlCol="0" anchor="ctr"/>
          <a:lstStyle/>
          <a:p>
            <a:pPr algn="ctr" indent="0" marL="0">
              <a:buNone/>
            </a:pPr>
            <a:r>
              <a:rPr lang="en-US" sz="8000" b="1" dirty="0">
                <a:solidFill>
                  <a:srgbClr val="D97757"/>
                </a:solidFill>
                <a:latin typeface="Consolas" pitchFamily="34" charset="0"/>
                <a:ea typeface="Consolas" pitchFamily="34" charset="-122"/>
                <a:cs typeface="Consolas" pitchFamily="34" charset="-120"/>
              </a:rPr>
              <a:t>5:00</a:t>
            </a:r>
            <a:endParaRPr lang="en-US" sz="8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YOUR TURN</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Try it at home</a:t>
            </a:r>
            <a:endParaRPr lang="en-US" sz="3600" dirty="0"/>
          </a:p>
        </p:txBody>
      </p:sp>
      <p:sp>
        <p:nvSpPr>
          <p:cNvPr id="4" name="Shape 2"/>
          <p:cNvSpPr/>
          <p:nvPr/>
        </p:nvSpPr>
        <p:spPr>
          <a:xfrm>
            <a:off x="548640" y="1828800"/>
            <a:ext cx="5364328" cy="3474720"/>
          </a:xfrm>
          <a:prstGeom prst="roundRect">
            <a:avLst>
              <a:gd name="adj" fmla="val 3158"/>
            </a:avLst>
          </a:prstGeom>
          <a:solidFill>
            <a:srgbClr val="2E211B"/>
          </a:solidFill>
          <a:ln w="12700">
            <a:solidFill>
              <a:srgbClr val="8A5240"/>
            </a:solidFill>
            <a:prstDash val="solid"/>
          </a:ln>
        </p:spPr>
      </p:sp>
      <p:sp>
        <p:nvSpPr>
          <p:cNvPr id="5" name="Text 3"/>
          <p:cNvSpPr txBox="1"/>
          <p:nvPr/>
        </p:nvSpPr>
        <p:spPr>
          <a:xfrm>
            <a:off x="822960" y="2011680"/>
            <a:ext cx="4815688" cy="457200"/>
          </a:xfrm>
          <a:prstGeom prst="rect">
            <a:avLst/>
          </a:prstGeom>
          <a:noFill/>
          <a:ln/>
        </p:spPr>
        <p:txBody>
          <a:bodyPr wrap="square" lIns="0" tIns="0" rIns="0" bIns="0" rtlCol="0" anchor="t"/>
          <a:lstStyle/>
          <a:p>
            <a:pPr indent="0" marL="0">
              <a:buNone/>
            </a:pPr>
            <a:r>
              <a:rPr lang="en-US" sz="1800" b="1" dirty="0">
                <a:solidFill>
                  <a:srgbClr val="EEE9E3"/>
                </a:solidFill>
                <a:latin typeface="Arial" pitchFamily="34" charset="0"/>
                <a:ea typeface="Arial" pitchFamily="34" charset="-122"/>
                <a:cs typeface="Arial" pitchFamily="34" charset="-120"/>
              </a:rPr>
              <a:t>Get the examples</a:t>
            </a:r>
            <a:endParaRPr lang="en-US" sz="1800" dirty="0"/>
          </a:p>
        </p:txBody>
      </p:sp>
      <p:sp>
        <p:nvSpPr>
          <p:cNvPr id="6" name="Text 4"/>
          <p:cNvSpPr txBox="1"/>
          <p:nvPr/>
        </p:nvSpPr>
        <p:spPr>
          <a:xfrm>
            <a:off x="822960" y="2606040"/>
            <a:ext cx="4815688" cy="2560320"/>
          </a:xfrm>
          <a:prstGeom prst="rect">
            <a:avLst/>
          </a:prstGeom>
          <a:noFill/>
          <a:ln/>
        </p:spPr>
        <p:txBody>
          <a:bodyPr wrap="square" lIns="0" tIns="0" rIns="0" bIns="0" rtlCol="0" anchor="t"/>
          <a:lstStyle/>
          <a:p>
            <a:pPr marL="342900" indent="-342900">
              <a:spcAft>
                <a:spcPts val="1200"/>
              </a:spcAft>
              <a:buSzPct val="100000"/>
              <a:buChar char="›"/>
            </a:pPr>
            <a:r>
              <a:rPr lang="en-US" sz="1500" dirty="0">
                <a:solidFill>
                  <a:srgbClr val="E8C8B0"/>
                </a:solidFill>
                <a:latin typeface="Consolas" pitchFamily="34" charset="0"/>
                <a:ea typeface="Consolas" pitchFamily="34" charset="-122"/>
                <a:cs typeface="Consolas" pitchFamily="34" charset="-120"/>
              </a:rPr>
              <a:t>examples/demo-repo/.claude/agents/</a:t>
            </a:r>
            <a:pPr indent="0" marL="0">
              <a:buNone/>
            </a:pPr>
            <a:r>
              <a:rPr lang="en-US" sz="1500" dirty="0">
                <a:solidFill>
                  <a:srgbClr val="A89C90"/>
                </a:solidFill>
                <a:latin typeface="Arial" pitchFamily="34" charset="0"/>
                <a:ea typeface="Arial" pitchFamily="34" charset="-122"/>
                <a:cs typeface="Arial" pitchFamily="34" charset="-120"/>
              </a:rPr>
              <a:t>: seven subagents</a:t>
            </a:r>
            <a:endParaRPr lang="en-US" sz="1500" dirty="0"/>
          </a:p>
          <a:p>
            <a:pPr marL="342900" indent="-342900">
              <a:spcAft>
                <a:spcPts val="1200"/>
              </a:spcAft>
              <a:buSzPct val="100000"/>
              <a:buChar char="›"/>
            </a:pPr>
            <a:r>
              <a:rPr lang="en-US" sz="1500" dirty="0">
                <a:solidFill>
                  <a:srgbClr val="E8C8B0"/>
                </a:solidFill>
                <a:latin typeface="Consolas" pitchFamily="34" charset="0"/>
                <a:ea typeface="Consolas" pitchFamily="34" charset="-122"/>
                <a:cs typeface="Consolas" pitchFamily="34" charset="-120"/>
              </a:rPr>
              <a:t>02_agent_sdk.py</a:t>
            </a:r>
            <a:pPr indent="0" marL="0">
              <a:buNone/>
            </a:pPr>
            <a:r>
              <a:rPr lang="en-US" sz="1500" dirty="0">
                <a:solidFill>
                  <a:srgbClr val="A89C90"/>
                </a:solidFill>
                <a:latin typeface="Arial" pitchFamily="34" charset="0"/>
                <a:ea typeface="Arial" pitchFamily="34" charset="-122"/>
                <a:cs typeface="Arial" pitchFamily="34" charset="-120"/>
              </a:rPr>
              <a:t>: Claude Agent SDK</a:t>
            </a:r>
            <a:endParaRPr lang="en-US" sz="1500" dirty="0"/>
          </a:p>
          <a:p>
            <a:pPr marL="342900" indent="-342900">
              <a:spcAft>
                <a:spcPts val="1200"/>
              </a:spcAft>
              <a:buSzPct val="100000"/>
              <a:buChar char="›"/>
            </a:pPr>
            <a:r>
              <a:rPr lang="en-US" sz="1500" dirty="0">
                <a:solidFill>
                  <a:srgbClr val="E8C8B0"/>
                </a:solidFill>
                <a:latin typeface="Consolas" pitchFamily="34" charset="0"/>
                <a:ea typeface="Consolas" pitchFamily="34" charset="-122"/>
                <a:cs typeface="Consolas" pitchFamily="34" charset="-120"/>
              </a:rPr>
              <a:t>03_tool_runner.py</a:t>
            </a:r>
            <a:pPr indent="0" marL="0">
              <a:buNone/>
            </a:pPr>
            <a:r>
              <a:rPr lang="en-US" sz="1500" dirty="0">
                <a:solidFill>
                  <a:srgbClr val="A89C90"/>
                </a:solidFill>
                <a:latin typeface="Arial" pitchFamily="34" charset="0"/>
                <a:ea typeface="Arial" pitchFamily="34" charset="-122"/>
                <a:cs typeface="Arial" pitchFamily="34" charset="-120"/>
              </a:rPr>
              <a:t>: API with the Tool Runner</a:t>
            </a:r>
            <a:endParaRPr lang="en-US" sz="1500" dirty="0"/>
          </a:p>
          <a:p>
            <a:pPr marL="342900" indent="-342900">
              <a:spcAft>
                <a:spcPts val="1200"/>
              </a:spcAft>
              <a:buSzPct val="100000"/>
              <a:buChar char="›"/>
            </a:pPr>
            <a:r>
              <a:rPr lang="en-US" sz="1500" dirty="0">
                <a:solidFill>
                  <a:srgbClr val="E8C8B0"/>
                </a:solidFill>
                <a:latin typeface="Consolas" pitchFamily="34" charset="0"/>
                <a:ea typeface="Consolas" pitchFamily="34" charset="-122"/>
                <a:cs typeface="Consolas" pitchFamily="34" charset="-120"/>
              </a:rPr>
              <a:t>04_manual_loop.py</a:t>
            </a:r>
            <a:pPr indent="0" marL="0">
              <a:buNone/>
            </a:pPr>
            <a:r>
              <a:rPr lang="en-US" sz="1500" dirty="0">
                <a:solidFill>
                  <a:srgbClr val="A89C90"/>
                </a:solidFill>
                <a:latin typeface="Arial" pitchFamily="34" charset="0"/>
                <a:ea typeface="Arial" pitchFamily="34" charset="-122"/>
                <a:cs typeface="Arial" pitchFamily="34" charset="-120"/>
              </a:rPr>
              <a:t>: the hand-written loop</a:t>
            </a:r>
            <a:endParaRPr lang="en-US" sz="1500" dirty="0"/>
          </a:p>
        </p:txBody>
      </p:sp>
      <p:sp>
        <p:nvSpPr>
          <p:cNvPr id="7" name="Shape 5"/>
          <p:cNvSpPr/>
          <p:nvPr/>
        </p:nvSpPr>
        <p:spPr>
          <a:xfrm>
            <a:off x="6278728" y="1828800"/>
            <a:ext cx="5364328" cy="3474720"/>
          </a:xfrm>
          <a:prstGeom prst="roundRect">
            <a:avLst>
              <a:gd name="adj" fmla="val 3158"/>
            </a:avLst>
          </a:prstGeom>
          <a:solidFill>
            <a:srgbClr val="221E1A"/>
          </a:solidFill>
          <a:ln w="12700">
            <a:solidFill>
              <a:srgbClr val="3A342F"/>
            </a:solidFill>
            <a:prstDash val="solid"/>
          </a:ln>
        </p:spPr>
      </p:sp>
      <p:sp>
        <p:nvSpPr>
          <p:cNvPr id="8" name="Text 6"/>
          <p:cNvSpPr txBox="1"/>
          <p:nvPr/>
        </p:nvSpPr>
        <p:spPr>
          <a:xfrm>
            <a:off x="6553048" y="2011680"/>
            <a:ext cx="4815688" cy="457200"/>
          </a:xfrm>
          <a:prstGeom prst="rect">
            <a:avLst/>
          </a:prstGeom>
          <a:noFill/>
          <a:ln/>
        </p:spPr>
        <p:txBody>
          <a:bodyPr wrap="square" lIns="0" tIns="0" rIns="0" bIns="0" rtlCol="0" anchor="t"/>
          <a:lstStyle/>
          <a:p>
            <a:pPr indent="0" marL="0">
              <a:buNone/>
            </a:pPr>
            <a:r>
              <a:rPr lang="en-US" sz="1800" b="1" dirty="0">
                <a:solidFill>
                  <a:srgbClr val="EEE9E3"/>
                </a:solidFill>
                <a:latin typeface="Arial" pitchFamily="34" charset="0"/>
                <a:ea typeface="Arial" pitchFamily="34" charset="-122"/>
                <a:cs typeface="Arial" pitchFamily="34" charset="-120"/>
              </a:rPr>
              <a:t>Then build your own</a:t>
            </a:r>
            <a:endParaRPr lang="en-US" sz="1800" dirty="0"/>
          </a:p>
        </p:txBody>
      </p:sp>
      <p:sp>
        <p:nvSpPr>
          <p:cNvPr id="9" name="Text 7"/>
          <p:cNvSpPr txBox="1"/>
          <p:nvPr/>
        </p:nvSpPr>
        <p:spPr>
          <a:xfrm>
            <a:off x="6553048" y="2606040"/>
            <a:ext cx="4815688" cy="2560320"/>
          </a:xfrm>
          <a:prstGeom prst="rect">
            <a:avLst/>
          </a:prstGeom>
          <a:noFill/>
          <a:ln/>
        </p:spPr>
        <p:txBody>
          <a:bodyPr wrap="square" lIns="0" tIns="0" rIns="0" bIns="0" rtlCol="0" anchor="t"/>
          <a:lstStyle/>
          <a:p>
            <a:pPr marL="342900" indent="-342900">
              <a:spcAft>
                <a:spcPts val="1200"/>
              </a:spcAft>
              <a:buSzPct val="100000"/>
              <a:buChar char="›"/>
            </a:pPr>
            <a:r>
              <a:rPr lang="en-US" sz="1500" dirty="0">
                <a:solidFill>
                  <a:srgbClr val="A89C90"/>
                </a:solidFill>
                <a:latin typeface="Arial" pitchFamily="34" charset="0"/>
                <a:ea typeface="Arial" pitchFamily="34" charset="-122"/>
                <a:cs typeface="Arial" pitchFamily="34" charset="-120"/>
              </a:rPr>
              <a:t>Pick a boring task you repeat every week</a:t>
            </a:r>
            <a:endParaRPr lang="en-US" sz="1500" dirty="0"/>
          </a:p>
          <a:p>
            <a:pPr marL="342900" indent="-342900">
              <a:spcAft>
                <a:spcPts val="1200"/>
              </a:spcAft>
              <a:buSzPct val="100000"/>
              <a:buChar char="›"/>
            </a:pPr>
            <a:r>
              <a:rPr lang="en-US" sz="1500" dirty="0">
                <a:solidFill>
                  <a:srgbClr val="A89C90"/>
                </a:solidFill>
                <a:latin typeface="Arial" pitchFamily="34" charset="0"/>
                <a:ea typeface="Arial" pitchFamily="34" charset="-122"/>
                <a:cs typeface="Arial" pitchFamily="34" charset="-120"/>
              </a:rPr>
              <a:t>Write it as a subagent first</a:t>
            </a:r>
            <a:endParaRPr lang="en-US" sz="1500" dirty="0"/>
          </a:p>
          <a:p>
            <a:pPr marL="342900" indent="-342900">
              <a:spcAft>
                <a:spcPts val="1200"/>
              </a:spcAft>
              <a:buSzPct val="100000"/>
              <a:buChar char="›"/>
            </a:pPr>
            <a:r>
              <a:rPr lang="en-US" sz="1500" dirty="0">
                <a:solidFill>
                  <a:srgbClr val="A89C90"/>
                </a:solidFill>
                <a:latin typeface="Arial" pitchFamily="34" charset="0"/>
                <a:ea typeface="Arial" pitchFamily="34" charset="-122"/>
                <a:cs typeface="Arial" pitchFamily="34" charset="-120"/>
              </a:rPr>
              <a:t>Only move to code when you need it in CI or in a product</a:t>
            </a:r>
            <a:endParaRPr lang="en-US" sz="1500" dirty="0"/>
          </a:p>
          <a:p>
            <a:pPr marL="342900" indent="-342900">
              <a:spcAft>
                <a:spcPts val="1200"/>
              </a:spcAft>
              <a:buSzPct val="100000"/>
              <a:buChar char="›"/>
            </a:pPr>
            <a:r>
              <a:rPr lang="en-US" sz="1500" dirty="0">
                <a:solidFill>
                  <a:srgbClr val="A89C90"/>
                </a:solidFill>
                <a:latin typeface="Arial" pitchFamily="34" charset="0"/>
                <a:ea typeface="Arial" pitchFamily="34" charset="-122"/>
                <a:cs typeface="Arial" pitchFamily="34" charset="-120"/>
              </a:rPr>
              <a:t>Share it at the next meetup's show &amp; tell</a:t>
            </a:r>
            <a:endParaRPr lang="en-US" sz="1500" dirty="0"/>
          </a:p>
        </p:txBody>
      </p:sp>
      <p:sp>
        <p:nvSpPr>
          <p:cNvPr id="10" name="Shape 8"/>
          <p:cNvSpPr/>
          <p:nvPr/>
        </p:nvSpPr>
        <p:spPr>
          <a:xfrm>
            <a:off x="548640" y="5577840"/>
            <a:ext cx="9722815" cy="640080"/>
          </a:xfrm>
          <a:prstGeom prst="roundRect">
            <a:avLst>
              <a:gd name="adj" fmla="val 17143"/>
            </a:avLst>
          </a:prstGeom>
          <a:solidFill>
            <a:srgbClr val="2E211B"/>
          </a:solidFill>
          <a:ln w="12700">
            <a:solidFill>
              <a:srgbClr val="8A5240"/>
            </a:solidFill>
            <a:prstDash val="solid"/>
          </a:ln>
        </p:spPr>
      </p:sp>
      <p:sp>
        <p:nvSpPr>
          <p:cNvPr id="11" name="Text 9"/>
          <p:cNvSpPr txBox="1"/>
          <p:nvPr/>
        </p:nvSpPr>
        <p:spPr>
          <a:xfrm>
            <a:off x="777240" y="5577840"/>
            <a:ext cx="9082735" cy="640080"/>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Download or browse all the examples: claude-meetup-aarhus.com/presentations/meetup-3/examples</a:t>
            </a:r>
            <a:endParaRPr lang="en-US" sz="1500" dirty="0"/>
          </a:p>
        </p:txBody>
      </p:sp>
      <p:pic>
        <p:nvPicPr>
          <p:cNvPr id="12" name="Image 0" descr="QR code: claude-meetup-aarhus.com/presentations/meetup-3/examples/">    </p:cNvPr>
          <p:cNvPicPr>
            <a:picLocks noChangeAspect="1"/>
          </p:cNvPicPr>
          <p:nvPr/>
        </p:nvPicPr>
        <p:blipFill>
          <a:blip r:embed="rId1"/>
          <a:stretch>
            <a:fillRect/>
          </a:stretch>
        </p:blipFill>
        <p:spPr>
          <a:xfrm>
            <a:off x="10545775" y="5440680"/>
            <a:ext cx="1097280" cy="1097280"/>
          </a:xfrm>
          <a:prstGeom prst="rect">
            <a:avLst/>
          </a:prstGeom>
        </p:spPr>
      </p:pic>
      <p:sp>
        <p:nvSpPr>
          <p:cNvPr id="13" name="Text 10"/>
          <p:cNvSpPr txBox="1"/>
          <p:nvPr/>
        </p:nvSpPr>
        <p:spPr>
          <a:xfrm>
            <a:off x="10362895" y="6556248"/>
            <a:ext cx="1463040" cy="228600"/>
          </a:xfrm>
          <a:prstGeom prst="rect">
            <a:avLst/>
          </a:prstGeom>
          <a:noFill/>
          <a:ln/>
        </p:spPr>
        <p:txBody>
          <a:bodyPr wrap="square" lIns="0" tIns="0" rIns="0" bIns="0" rtlCol="0" anchor="ctr"/>
          <a:lstStyle/>
          <a:p>
            <a:pPr algn="ctr" indent="0" marL="0">
              <a:buNone/>
            </a:pPr>
            <a:r>
              <a:rPr lang="en-US" sz="900" dirty="0">
                <a:solidFill>
                  <a:srgbClr val="A89C90"/>
                </a:solidFill>
                <a:latin typeface="Consolas" pitchFamily="34" charset="0"/>
                <a:ea typeface="Consolas" pitchFamily="34" charset="-122"/>
                <a:cs typeface="Consolas" pitchFamily="34" charset="-120"/>
              </a:rPr>
              <a:t>scan for the examples</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C1510"/>
        </a:solidFill>
      </p:bgPr>
    </p:bg>
    <p:spTree>
      <p:nvGrpSpPr>
        <p:cNvPr id="1" name=""/>
        <p:cNvGrpSpPr/>
        <p:nvPr/>
      </p:nvGrpSpPr>
      <p:grpSpPr>
        <a:xfrm>
          <a:off x="0" y="0"/>
          <a:ext cx="0" cy="0"/>
          <a:chOff x="0" y="0"/>
          <a:chExt cx="0" cy="0"/>
        </a:xfrm>
      </p:grpSpPr>
      <p:sp>
        <p:nvSpPr>
          <p:cNvPr id="2" name="Text 0"/>
          <p:cNvSpPr txBox="1"/>
          <p:nvPr/>
        </p:nvSpPr>
        <p:spPr>
          <a:xfrm>
            <a:off x="548640" y="1828800"/>
            <a:ext cx="2743200" cy="548640"/>
          </a:xfrm>
          <a:prstGeom prst="rect">
            <a:avLst/>
          </a:prstGeom>
          <a:noFill/>
          <a:ln/>
        </p:spPr>
        <p:txBody>
          <a:bodyPr wrap="square" lIns="0" tIns="0" rIns="0" bIns="0" rtlCol="0" anchor="ctr"/>
          <a:lstStyle/>
          <a:p>
            <a:pPr indent="0" marL="0">
              <a:buNone/>
            </a:pPr>
            <a:r>
              <a:rPr lang="en-US" sz="2800" b="1" dirty="0">
                <a:solidFill>
                  <a:srgbClr val="D97757"/>
                </a:solidFill>
                <a:latin typeface="Consolas" pitchFamily="34" charset="0"/>
                <a:ea typeface="Consolas" pitchFamily="34" charset="-122"/>
                <a:cs typeface="Consolas" pitchFamily="34" charset="-120"/>
              </a:rPr>
              <a:t>03</a:t>
            </a:r>
            <a:endParaRPr lang="en-US" sz="2800" dirty="0"/>
          </a:p>
        </p:txBody>
      </p:sp>
      <p:sp>
        <p:nvSpPr>
          <p:cNvPr id="3" name="Text 1"/>
          <p:cNvSpPr txBox="1"/>
          <p:nvPr/>
        </p:nvSpPr>
        <p:spPr>
          <a:xfrm>
            <a:off x="548640" y="2377440"/>
            <a:ext cx="11094415" cy="2194560"/>
          </a:xfrm>
          <a:prstGeom prst="rect">
            <a:avLst/>
          </a:prstGeom>
          <a:noFill/>
          <a:ln/>
        </p:spPr>
        <p:txBody>
          <a:bodyPr wrap="square" lIns="0" tIns="0" rIns="0" bIns="0" rtlCol="0" anchor="t"/>
          <a:lstStyle/>
          <a:p>
            <a:pPr indent="0" marL="0">
              <a:buNone/>
            </a:pPr>
            <a:r>
              <a:rPr lang="en-US" sz="6400" b="1" dirty="0">
                <a:solidFill>
                  <a:srgbClr val="EEE9E3"/>
                </a:solidFill>
                <a:latin typeface="Arial" pitchFamily="34" charset="0"/>
                <a:ea typeface="Arial" pitchFamily="34" charset="-122"/>
                <a:cs typeface="Arial" pitchFamily="34" charset="-120"/>
              </a:rPr>
              <a:t>Show</a:t>
            </a:r>
            <a:endParaRPr lang="en-US" sz="6400" dirty="0"/>
          </a:p>
          <a:p>
            <a:pPr indent="0" marL="0">
              <a:buNone/>
            </a:pPr>
            <a:r>
              <a:rPr lang="en-US" sz="6400" b="1" dirty="0">
                <a:solidFill>
                  <a:srgbClr val="D97757"/>
                </a:solidFill>
                <a:latin typeface="Arial" pitchFamily="34" charset="0"/>
                <a:ea typeface="Arial" pitchFamily="34" charset="-122"/>
                <a:cs typeface="Arial" pitchFamily="34" charset="-120"/>
              </a:rPr>
              <a:t>&amp; Tell</a:t>
            </a:r>
            <a:endParaRPr lang="en-US" sz="6400" dirty="0"/>
          </a:p>
        </p:txBody>
      </p:sp>
      <p:sp>
        <p:nvSpPr>
          <p:cNvPr id="4" name="Text 2"/>
          <p:cNvSpPr txBox="1"/>
          <p:nvPr/>
        </p:nvSpPr>
        <p:spPr>
          <a:xfrm>
            <a:off x="548640" y="4663440"/>
            <a:ext cx="11094415" cy="457200"/>
          </a:xfrm>
          <a:prstGeom prst="rect">
            <a:avLst/>
          </a:prstGeom>
          <a:noFill/>
          <a:ln/>
        </p:spPr>
        <p:txBody>
          <a:bodyPr wrap="square" lIns="0" tIns="0" rIns="0" bIns="0" rtlCol="0" anchor="ctr"/>
          <a:lstStyle/>
          <a:p>
            <a:pPr indent="0" marL="0">
              <a:buNone/>
            </a:pPr>
            <a:r>
              <a:rPr lang="en-US" sz="2000" dirty="0">
                <a:solidFill>
                  <a:srgbClr val="A89C90"/>
                </a:solidFill>
                <a:latin typeface="Arial" pitchFamily="34" charset="0"/>
                <a:ea typeface="Arial" pitchFamily="34" charset="-122"/>
                <a:cs typeface="Arial" pitchFamily="34" charset="-120"/>
              </a:rPr>
              <a:t>Bring what you've built</a:t>
            </a:r>
            <a:endParaRPr lang="en-US" sz="2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FORMAT</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How it works</a:t>
            </a:r>
            <a:endParaRPr lang="en-US" sz="3600" dirty="0"/>
          </a:p>
        </p:txBody>
      </p:sp>
      <p:sp>
        <p:nvSpPr>
          <p:cNvPr id="4" name="Shape 2"/>
          <p:cNvSpPr/>
          <p:nvPr/>
        </p:nvSpPr>
        <p:spPr>
          <a:xfrm>
            <a:off x="548640" y="1828800"/>
            <a:ext cx="2567864" cy="2377440"/>
          </a:xfrm>
          <a:prstGeom prst="roundRect">
            <a:avLst>
              <a:gd name="adj" fmla="val 4615"/>
            </a:avLst>
          </a:prstGeom>
          <a:solidFill>
            <a:srgbClr val="221E1A"/>
          </a:solidFill>
          <a:ln w="12700">
            <a:solidFill>
              <a:srgbClr val="3A342F"/>
            </a:solidFill>
            <a:prstDash val="solid"/>
          </a:ln>
        </p:spPr>
      </p:sp>
      <p:sp>
        <p:nvSpPr>
          <p:cNvPr id="5" name="Text 3"/>
          <p:cNvSpPr txBox="1"/>
          <p:nvPr/>
        </p:nvSpPr>
        <p:spPr>
          <a:xfrm>
            <a:off x="731520" y="1965960"/>
            <a:ext cx="2202104" cy="2103120"/>
          </a:xfrm>
          <a:prstGeom prst="rect">
            <a:avLst/>
          </a:prstGeom>
          <a:noFill/>
          <a:ln/>
        </p:spPr>
        <p:txBody>
          <a:bodyPr wrap="square" lIns="0" tIns="0" rIns="0" bIns="0" rtlCol="0" anchor="t"/>
          <a:lstStyle/>
          <a:p>
            <a:pPr indent="0" marL="0">
              <a:buNone/>
            </a:pPr>
            <a:r>
              <a:rPr lang="en-US" sz="4400" b="1" dirty="0">
                <a:solidFill>
                  <a:srgbClr val="D97757"/>
                </a:solidFill>
                <a:latin typeface="Arial" pitchFamily="34" charset="0"/>
                <a:ea typeface="Arial" pitchFamily="34" charset="-122"/>
                <a:cs typeface="Arial" pitchFamily="34" charset="-120"/>
              </a:rPr>
              <a:t>5</a:t>
            </a:r>
            <a:endParaRPr lang="en-US" sz="4400" dirty="0"/>
          </a:p>
          <a:p>
            <a:pPr indent="0" marL="0">
              <a:buNone/>
            </a:pPr>
            <a:r>
              <a:rPr lang="en-US" sz="1300" dirty="0">
                <a:solidFill>
                  <a:srgbClr val="A89C90"/>
                </a:solidFill>
                <a:latin typeface="Arial" pitchFamily="34" charset="0"/>
                <a:ea typeface="Arial" pitchFamily="34" charset="-122"/>
                <a:cs typeface="Arial" pitchFamily="34" charset="-120"/>
              </a:rPr>
              <a:t>minutes per demo, plus 2 min Q&amp;A</a:t>
            </a:r>
            <a:endParaRPr lang="en-US" sz="4400" dirty="0"/>
          </a:p>
        </p:txBody>
      </p:sp>
      <p:sp>
        <p:nvSpPr>
          <p:cNvPr id="6" name="Shape 4"/>
          <p:cNvSpPr/>
          <p:nvPr/>
        </p:nvSpPr>
        <p:spPr>
          <a:xfrm>
            <a:off x="3390824" y="1828800"/>
            <a:ext cx="2567864" cy="2377440"/>
          </a:xfrm>
          <a:prstGeom prst="roundRect">
            <a:avLst>
              <a:gd name="adj" fmla="val 4615"/>
            </a:avLst>
          </a:prstGeom>
          <a:solidFill>
            <a:srgbClr val="221E1A"/>
          </a:solidFill>
          <a:ln w="12700">
            <a:solidFill>
              <a:srgbClr val="3A342F"/>
            </a:solidFill>
            <a:prstDash val="solid"/>
          </a:ln>
        </p:spPr>
      </p:sp>
      <p:sp>
        <p:nvSpPr>
          <p:cNvPr id="7" name="Text 5"/>
          <p:cNvSpPr txBox="1"/>
          <p:nvPr/>
        </p:nvSpPr>
        <p:spPr>
          <a:xfrm>
            <a:off x="3573704" y="1965960"/>
            <a:ext cx="2202104" cy="210312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Anything goes</a:t>
            </a:r>
            <a:endParaRPr lang="en-US" sz="1500" dirty="0"/>
          </a:p>
          <a:p>
            <a:pPr indent="0" marL="0">
              <a:buNone/>
            </a:pPr>
            <a:r>
              <a:rPr lang="en-US" sz="1500" dirty="0">
                <a:solidFill>
                  <a:srgbClr val="A89C90"/>
                </a:solidFill>
                <a:latin typeface="Arial" pitchFamily="34" charset="0"/>
                <a:ea typeface="Arial" pitchFamily="34" charset="-122"/>
                <a:cs typeface="Arial" pitchFamily="34" charset="-120"/>
              </a:rPr>
              <a:t>Workflows, agents, skills, hooks, MCP servers, failures and lessons learned</a:t>
            </a:r>
            <a:endParaRPr lang="en-US" sz="1500" dirty="0"/>
          </a:p>
        </p:txBody>
      </p:sp>
      <p:sp>
        <p:nvSpPr>
          <p:cNvPr id="8" name="Shape 6"/>
          <p:cNvSpPr/>
          <p:nvPr/>
        </p:nvSpPr>
        <p:spPr>
          <a:xfrm>
            <a:off x="6233008" y="1828800"/>
            <a:ext cx="2567864" cy="2377440"/>
          </a:xfrm>
          <a:prstGeom prst="roundRect">
            <a:avLst>
              <a:gd name="adj" fmla="val 4615"/>
            </a:avLst>
          </a:prstGeom>
          <a:solidFill>
            <a:srgbClr val="221E1A"/>
          </a:solidFill>
          <a:ln w="12700">
            <a:solidFill>
              <a:srgbClr val="3A342F"/>
            </a:solidFill>
            <a:prstDash val="solid"/>
          </a:ln>
        </p:spPr>
      </p:sp>
      <p:sp>
        <p:nvSpPr>
          <p:cNvPr id="9" name="Text 7"/>
          <p:cNvSpPr txBox="1"/>
          <p:nvPr/>
        </p:nvSpPr>
        <p:spPr>
          <a:xfrm>
            <a:off x="6415888" y="1965960"/>
            <a:ext cx="2202104" cy="210312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No slides needed</a:t>
            </a:r>
            <a:endParaRPr lang="en-US" sz="1500" dirty="0"/>
          </a:p>
          <a:p>
            <a:pPr indent="0" marL="0">
              <a:buNone/>
            </a:pPr>
            <a:r>
              <a:rPr lang="en-US" sz="1500" dirty="0">
                <a:solidFill>
                  <a:srgbClr val="A89C90"/>
                </a:solidFill>
                <a:latin typeface="Arial" pitchFamily="34" charset="0"/>
                <a:ea typeface="Arial" pitchFamily="34" charset="-122"/>
                <a:cs typeface="Arial" pitchFamily="34" charset="-120"/>
              </a:rPr>
              <a:t>A terminal, a browser or a screenshot is enough</a:t>
            </a:r>
            <a:endParaRPr lang="en-US" sz="1500" dirty="0"/>
          </a:p>
        </p:txBody>
      </p:sp>
      <p:sp>
        <p:nvSpPr>
          <p:cNvPr id="10" name="Shape 8"/>
          <p:cNvSpPr/>
          <p:nvPr/>
        </p:nvSpPr>
        <p:spPr>
          <a:xfrm>
            <a:off x="9075191" y="1828800"/>
            <a:ext cx="2567864" cy="2377440"/>
          </a:xfrm>
          <a:prstGeom prst="roundRect">
            <a:avLst>
              <a:gd name="adj" fmla="val 4615"/>
            </a:avLst>
          </a:prstGeom>
          <a:solidFill>
            <a:srgbClr val="221E1A"/>
          </a:solidFill>
          <a:ln w="12700">
            <a:solidFill>
              <a:srgbClr val="3A342F"/>
            </a:solidFill>
            <a:prstDash val="solid"/>
          </a:ln>
        </p:spPr>
      </p:sp>
      <p:sp>
        <p:nvSpPr>
          <p:cNvPr id="11" name="Text 9"/>
          <p:cNvSpPr txBox="1"/>
          <p:nvPr/>
        </p:nvSpPr>
        <p:spPr>
          <a:xfrm>
            <a:off x="9258071" y="1965960"/>
            <a:ext cx="2202104" cy="210312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Unfinished is fine</a:t>
            </a:r>
            <a:endParaRPr lang="en-US" sz="1500" dirty="0"/>
          </a:p>
          <a:p>
            <a:pPr indent="0" marL="0">
              <a:buNone/>
            </a:pPr>
            <a:r>
              <a:rPr lang="en-US" sz="1500" dirty="0">
                <a:solidFill>
                  <a:srgbClr val="A89C90"/>
                </a:solidFill>
                <a:latin typeface="Arial" pitchFamily="34" charset="0"/>
                <a:ea typeface="Arial" pitchFamily="34" charset="-122"/>
                <a:cs typeface="Arial" pitchFamily="34" charset="-120"/>
              </a:rPr>
              <a:t>Half-built demos lead to the best discussions</a:t>
            </a:r>
            <a:endParaRPr lang="en-US" sz="1500" dirty="0"/>
          </a:p>
        </p:txBody>
      </p:sp>
      <p:sp>
        <p:nvSpPr>
          <p:cNvPr id="12" name="Shape 10"/>
          <p:cNvSpPr/>
          <p:nvPr/>
        </p:nvSpPr>
        <p:spPr>
          <a:xfrm>
            <a:off x="548640" y="4572000"/>
            <a:ext cx="11094415" cy="731520"/>
          </a:xfrm>
          <a:prstGeom prst="roundRect">
            <a:avLst>
              <a:gd name="adj" fmla="val 15000"/>
            </a:avLst>
          </a:prstGeom>
          <a:solidFill>
            <a:srgbClr val="2E211B"/>
          </a:solidFill>
          <a:ln w="12700">
            <a:solidFill>
              <a:srgbClr val="8A5240"/>
            </a:solidFill>
            <a:prstDash val="solid"/>
          </a:ln>
        </p:spPr>
      </p:sp>
      <p:sp>
        <p:nvSpPr>
          <p:cNvPr id="13" name="Text 11"/>
          <p:cNvSpPr txBox="1"/>
          <p:nvPr/>
        </p:nvSpPr>
        <p:spPr>
          <a:xfrm>
            <a:off x="777240" y="4572000"/>
            <a:ext cx="10637215" cy="731520"/>
          </a:xfrm>
          <a:prstGeom prst="rect">
            <a:avLst/>
          </a:prstGeom>
          <a:noFill/>
          <a:ln/>
        </p:spPr>
        <p:txBody>
          <a:bodyPr wrap="square" lIns="0" tIns="0" rIns="0" bIns="0" rtlCol="0" anchor="ctr"/>
          <a:lstStyle/>
          <a:p>
            <a:pPr indent="0" marL="0">
              <a:buNone/>
            </a:pPr>
            <a:r>
              <a:rPr lang="en-US" sz="1500" dirty="0">
                <a:solidFill>
                  <a:srgbClr val="EEE9E3"/>
                </a:solidFill>
                <a:latin typeface="Arial" pitchFamily="34" charset="0"/>
                <a:ea typeface="Arial" pitchFamily="34" charset="-122"/>
                <a:cs typeface="Arial" pitchFamily="34" charset="-120"/>
              </a:rPr>
              <a:t>Prompts to get you going: "My CLAUDE.md setup", "An agent that saved me an hour", "Where Claude got it wrong and how I fixed it"</a:t>
            </a:r>
            <a:endParaRPr lang="en-US" sz="15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TONIGHT'S LINE-UP</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Demos</a:t>
            </a:r>
            <a:endParaRPr lang="en-US" sz="3600" dirty="0"/>
          </a:p>
        </p:txBody>
      </p:sp>
      <p:sp>
        <p:nvSpPr>
          <p:cNvPr id="4" name="Shape 2"/>
          <p:cNvSpPr/>
          <p:nvPr/>
        </p:nvSpPr>
        <p:spPr>
          <a:xfrm>
            <a:off x="548640" y="1828800"/>
            <a:ext cx="11094415" cy="731520"/>
          </a:xfrm>
          <a:prstGeom prst="roundRect">
            <a:avLst>
              <a:gd name="adj" fmla="val 15000"/>
            </a:avLst>
          </a:prstGeom>
          <a:solidFill>
            <a:srgbClr val="15120F"/>
          </a:solidFill>
          <a:ln w="12700">
            <a:solidFill>
              <a:srgbClr val="8A5240"/>
            </a:solidFill>
            <a:prstDash val="dash"/>
          </a:ln>
        </p:spPr>
      </p:sp>
      <p:sp>
        <p:nvSpPr>
          <p:cNvPr id="5" name="Text 3"/>
          <p:cNvSpPr txBox="1"/>
          <p:nvPr/>
        </p:nvSpPr>
        <p:spPr>
          <a:xfrm>
            <a:off x="777240" y="1828800"/>
            <a:ext cx="640080" cy="731520"/>
          </a:xfrm>
          <a:prstGeom prst="rect">
            <a:avLst/>
          </a:prstGeom>
          <a:noFill/>
          <a:ln/>
        </p:spPr>
        <p:txBody>
          <a:bodyPr wrap="square" lIns="0" tIns="0" rIns="0" bIns="0" rtlCol="0" anchor="ctr"/>
          <a:lstStyle/>
          <a:p>
            <a:pPr indent="0" marL="0">
              <a:buNone/>
            </a:pPr>
            <a:r>
              <a:rPr lang="en-US" sz="1800" b="1" dirty="0">
                <a:solidFill>
                  <a:srgbClr val="D97757"/>
                </a:solidFill>
                <a:latin typeface="Consolas" pitchFamily="34" charset="0"/>
                <a:ea typeface="Consolas" pitchFamily="34" charset="-122"/>
                <a:cs typeface="Consolas" pitchFamily="34" charset="-120"/>
              </a:rPr>
              <a:t>#1</a:t>
            </a:r>
            <a:endParaRPr lang="en-US" sz="1800" dirty="0"/>
          </a:p>
        </p:txBody>
      </p:sp>
      <p:sp>
        <p:nvSpPr>
          <p:cNvPr id="6" name="Text 4"/>
          <p:cNvSpPr txBox="1"/>
          <p:nvPr/>
        </p:nvSpPr>
        <p:spPr>
          <a:xfrm>
            <a:off x="1554480" y="1828800"/>
            <a:ext cx="3931920" cy="731520"/>
          </a:xfrm>
          <a:prstGeom prst="rect">
            <a:avLst/>
          </a:prstGeom>
          <a:noFill/>
          <a:ln/>
        </p:spPr>
        <p:txBody>
          <a:bodyPr wrap="square" lIns="0" tIns="0" rIns="0" bIns="0" rtlCol="0" anchor="ctr"/>
          <a:lstStyle/>
          <a:p>
            <a:pPr indent="0" marL="0">
              <a:buNone/>
            </a:pPr>
            <a:r>
              <a:rPr lang="en-US" sz="1800" dirty="0">
                <a:solidFill>
                  <a:srgbClr val="A89C90"/>
                </a:solidFill>
                <a:latin typeface="Arial" pitchFamily="34" charset="0"/>
                <a:ea typeface="Arial" pitchFamily="34" charset="-122"/>
                <a:cs typeface="Arial" pitchFamily="34" charset="-120"/>
              </a:rPr>
              <a:t>Name</a:t>
            </a:r>
            <a:endParaRPr lang="en-US" sz="1800" dirty="0"/>
          </a:p>
        </p:txBody>
      </p:sp>
      <p:sp>
        <p:nvSpPr>
          <p:cNvPr id="7" name="Text 5"/>
          <p:cNvSpPr txBox="1"/>
          <p:nvPr/>
        </p:nvSpPr>
        <p:spPr>
          <a:xfrm>
            <a:off x="5669280" y="1828800"/>
            <a:ext cx="4572000" cy="731520"/>
          </a:xfrm>
          <a:prstGeom prst="rect">
            <a:avLst/>
          </a:prstGeom>
          <a:noFill/>
          <a:ln/>
        </p:spPr>
        <p:txBody>
          <a:bodyPr wrap="square" lIns="0" tIns="0" rIns="0" bIns="0" rtlCol="0" anchor="ctr"/>
          <a:lstStyle/>
          <a:p>
            <a:pPr indent="0" marL="0">
              <a:buNone/>
            </a:pPr>
            <a:r>
              <a:rPr lang="en-US" sz="1800" dirty="0">
                <a:solidFill>
                  <a:srgbClr val="A89C90"/>
                </a:solidFill>
                <a:latin typeface="Arial" pitchFamily="34" charset="0"/>
                <a:ea typeface="Arial" pitchFamily="34" charset="-122"/>
                <a:cs typeface="Arial" pitchFamily="34" charset="-120"/>
              </a:rPr>
              <a:t>Topic</a:t>
            </a:r>
            <a:endParaRPr lang="en-US" sz="1800" dirty="0"/>
          </a:p>
        </p:txBody>
      </p:sp>
      <p:sp>
        <p:nvSpPr>
          <p:cNvPr id="8" name="Text 6"/>
          <p:cNvSpPr txBox="1"/>
          <p:nvPr/>
        </p:nvSpPr>
        <p:spPr>
          <a:xfrm>
            <a:off x="10454335" y="1828800"/>
            <a:ext cx="960120" cy="731520"/>
          </a:xfrm>
          <a:prstGeom prst="rect">
            <a:avLst/>
          </a:prstGeom>
          <a:noFill/>
          <a:ln/>
        </p:spPr>
        <p:txBody>
          <a:bodyPr wrap="square" lIns="0" tIns="0" rIns="0" bIns="0" rtlCol="0" anchor="ctr"/>
          <a:lstStyle/>
          <a:p>
            <a:pPr algn="r" indent="0" marL="0">
              <a:buNone/>
            </a:pPr>
            <a:r>
              <a:rPr lang="en-US" sz="1600" dirty="0">
                <a:solidFill>
                  <a:srgbClr val="A89C90"/>
                </a:solidFill>
                <a:latin typeface="Consolas" pitchFamily="34" charset="0"/>
                <a:ea typeface="Consolas" pitchFamily="34" charset="-122"/>
                <a:cs typeface="Consolas" pitchFamily="34" charset="-120"/>
              </a:rPr>
              <a:t>5 min</a:t>
            </a:r>
            <a:endParaRPr lang="en-US" sz="1600" dirty="0"/>
          </a:p>
        </p:txBody>
      </p:sp>
      <p:sp>
        <p:nvSpPr>
          <p:cNvPr id="9" name="Shape 7"/>
          <p:cNvSpPr/>
          <p:nvPr/>
        </p:nvSpPr>
        <p:spPr>
          <a:xfrm>
            <a:off x="548640" y="2724912"/>
            <a:ext cx="11094415" cy="731520"/>
          </a:xfrm>
          <a:prstGeom prst="roundRect">
            <a:avLst>
              <a:gd name="adj" fmla="val 15000"/>
            </a:avLst>
          </a:prstGeom>
          <a:solidFill>
            <a:srgbClr val="15120F"/>
          </a:solidFill>
          <a:ln w="12700">
            <a:solidFill>
              <a:srgbClr val="8A5240"/>
            </a:solidFill>
            <a:prstDash val="dash"/>
          </a:ln>
        </p:spPr>
      </p:sp>
      <p:sp>
        <p:nvSpPr>
          <p:cNvPr id="10" name="Text 8"/>
          <p:cNvSpPr txBox="1"/>
          <p:nvPr/>
        </p:nvSpPr>
        <p:spPr>
          <a:xfrm>
            <a:off x="777240" y="2724912"/>
            <a:ext cx="640080" cy="731520"/>
          </a:xfrm>
          <a:prstGeom prst="rect">
            <a:avLst/>
          </a:prstGeom>
          <a:noFill/>
          <a:ln/>
        </p:spPr>
        <p:txBody>
          <a:bodyPr wrap="square" lIns="0" tIns="0" rIns="0" bIns="0" rtlCol="0" anchor="ctr"/>
          <a:lstStyle/>
          <a:p>
            <a:pPr indent="0" marL="0">
              <a:buNone/>
            </a:pPr>
            <a:r>
              <a:rPr lang="en-US" sz="1800" b="1" dirty="0">
                <a:solidFill>
                  <a:srgbClr val="D97757"/>
                </a:solidFill>
                <a:latin typeface="Consolas" pitchFamily="34" charset="0"/>
                <a:ea typeface="Consolas" pitchFamily="34" charset="-122"/>
                <a:cs typeface="Consolas" pitchFamily="34" charset="-120"/>
              </a:rPr>
              <a:t>#2</a:t>
            </a:r>
            <a:endParaRPr lang="en-US" sz="1800" dirty="0"/>
          </a:p>
        </p:txBody>
      </p:sp>
      <p:sp>
        <p:nvSpPr>
          <p:cNvPr id="11" name="Text 9"/>
          <p:cNvSpPr txBox="1"/>
          <p:nvPr/>
        </p:nvSpPr>
        <p:spPr>
          <a:xfrm>
            <a:off x="1554480" y="2724912"/>
            <a:ext cx="3931920" cy="731520"/>
          </a:xfrm>
          <a:prstGeom prst="rect">
            <a:avLst/>
          </a:prstGeom>
          <a:noFill/>
          <a:ln/>
        </p:spPr>
        <p:txBody>
          <a:bodyPr wrap="square" lIns="0" tIns="0" rIns="0" bIns="0" rtlCol="0" anchor="ctr"/>
          <a:lstStyle/>
          <a:p>
            <a:pPr indent="0" marL="0">
              <a:buNone/>
            </a:pPr>
            <a:r>
              <a:rPr lang="en-US" sz="1800" dirty="0">
                <a:solidFill>
                  <a:srgbClr val="A89C90"/>
                </a:solidFill>
                <a:latin typeface="Arial" pitchFamily="34" charset="0"/>
                <a:ea typeface="Arial" pitchFamily="34" charset="-122"/>
                <a:cs typeface="Arial" pitchFamily="34" charset="-120"/>
              </a:rPr>
              <a:t>Name</a:t>
            </a:r>
            <a:endParaRPr lang="en-US" sz="1800" dirty="0"/>
          </a:p>
        </p:txBody>
      </p:sp>
      <p:sp>
        <p:nvSpPr>
          <p:cNvPr id="12" name="Text 10"/>
          <p:cNvSpPr txBox="1"/>
          <p:nvPr/>
        </p:nvSpPr>
        <p:spPr>
          <a:xfrm>
            <a:off x="5669280" y="2724912"/>
            <a:ext cx="4572000" cy="731520"/>
          </a:xfrm>
          <a:prstGeom prst="rect">
            <a:avLst/>
          </a:prstGeom>
          <a:noFill/>
          <a:ln/>
        </p:spPr>
        <p:txBody>
          <a:bodyPr wrap="square" lIns="0" tIns="0" rIns="0" bIns="0" rtlCol="0" anchor="ctr"/>
          <a:lstStyle/>
          <a:p>
            <a:pPr indent="0" marL="0">
              <a:buNone/>
            </a:pPr>
            <a:r>
              <a:rPr lang="en-US" sz="1800" dirty="0">
                <a:solidFill>
                  <a:srgbClr val="A89C90"/>
                </a:solidFill>
                <a:latin typeface="Arial" pitchFamily="34" charset="0"/>
                <a:ea typeface="Arial" pitchFamily="34" charset="-122"/>
                <a:cs typeface="Arial" pitchFamily="34" charset="-120"/>
              </a:rPr>
              <a:t>Topic</a:t>
            </a:r>
            <a:endParaRPr lang="en-US" sz="1800" dirty="0"/>
          </a:p>
        </p:txBody>
      </p:sp>
      <p:sp>
        <p:nvSpPr>
          <p:cNvPr id="13" name="Text 11"/>
          <p:cNvSpPr txBox="1"/>
          <p:nvPr/>
        </p:nvSpPr>
        <p:spPr>
          <a:xfrm>
            <a:off x="10454335" y="2724912"/>
            <a:ext cx="960120" cy="731520"/>
          </a:xfrm>
          <a:prstGeom prst="rect">
            <a:avLst/>
          </a:prstGeom>
          <a:noFill/>
          <a:ln/>
        </p:spPr>
        <p:txBody>
          <a:bodyPr wrap="square" lIns="0" tIns="0" rIns="0" bIns="0" rtlCol="0" anchor="ctr"/>
          <a:lstStyle/>
          <a:p>
            <a:pPr algn="r" indent="0" marL="0">
              <a:buNone/>
            </a:pPr>
            <a:r>
              <a:rPr lang="en-US" sz="1600" dirty="0">
                <a:solidFill>
                  <a:srgbClr val="A89C90"/>
                </a:solidFill>
                <a:latin typeface="Consolas" pitchFamily="34" charset="0"/>
                <a:ea typeface="Consolas" pitchFamily="34" charset="-122"/>
                <a:cs typeface="Consolas" pitchFamily="34" charset="-120"/>
              </a:rPr>
              <a:t>5 min</a:t>
            </a:r>
            <a:endParaRPr lang="en-US" sz="1600" dirty="0"/>
          </a:p>
        </p:txBody>
      </p:sp>
      <p:sp>
        <p:nvSpPr>
          <p:cNvPr id="14" name="Shape 12"/>
          <p:cNvSpPr/>
          <p:nvPr/>
        </p:nvSpPr>
        <p:spPr>
          <a:xfrm>
            <a:off x="548640" y="3621024"/>
            <a:ext cx="11094415" cy="731520"/>
          </a:xfrm>
          <a:prstGeom prst="roundRect">
            <a:avLst>
              <a:gd name="adj" fmla="val 15000"/>
            </a:avLst>
          </a:prstGeom>
          <a:solidFill>
            <a:srgbClr val="15120F"/>
          </a:solidFill>
          <a:ln w="12700">
            <a:solidFill>
              <a:srgbClr val="8A5240"/>
            </a:solidFill>
            <a:prstDash val="dash"/>
          </a:ln>
        </p:spPr>
      </p:sp>
      <p:sp>
        <p:nvSpPr>
          <p:cNvPr id="15" name="Text 13"/>
          <p:cNvSpPr txBox="1"/>
          <p:nvPr/>
        </p:nvSpPr>
        <p:spPr>
          <a:xfrm>
            <a:off x="777240" y="3621024"/>
            <a:ext cx="640080" cy="731520"/>
          </a:xfrm>
          <a:prstGeom prst="rect">
            <a:avLst/>
          </a:prstGeom>
          <a:noFill/>
          <a:ln/>
        </p:spPr>
        <p:txBody>
          <a:bodyPr wrap="square" lIns="0" tIns="0" rIns="0" bIns="0" rtlCol="0" anchor="ctr"/>
          <a:lstStyle/>
          <a:p>
            <a:pPr indent="0" marL="0">
              <a:buNone/>
            </a:pPr>
            <a:r>
              <a:rPr lang="en-US" sz="1800" b="1" dirty="0">
                <a:solidFill>
                  <a:srgbClr val="D97757"/>
                </a:solidFill>
                <a:latin typeface="Consolas" pitchFamily="34" charset="0"/>
                <a:ea typeface="Consolas" pitchFamily="34" charset="-122"/>
                <a:cs typeface="Consolas" pitchFamily="34" charset="-120"/>
              </a:rPr>
              <a:t>#3</a:t>
            </a:r>
            <a:endParaRPr lang="en-US" sz="1800" dirty="0"/>
          </a:p>
        </p:txBody>
      </p:sp>
      <p:sp>
        <p:nvSpPr>
          <p:cNvPr id="16" name="Text 14"/>
          <p:cNvSpPr txBox="1"/>
          <p:nvPr/>
        </p:nvSpPr>
        <p:spPr>
          <a:xfrm>
            <a:off x="1554480" y="3621024"/>
            <a:ext cx="3931920" cy="731520"/>
          </a:xfrm>
          <a:prstGeom prst="rect">
            <a:avLst/>
          </a:prstGeom>
          <a:noFill/>
          <a:ln/>
        </p:spPr>
        <p:txBody>
          <a:bodyPr wrap="square" lIns="0" tIns="0" rIns="0" bIns="0" rtlCol="0" anchor="ctr"/>
          <a:lstStyle/>
          <a:p>
            <a:pPr indent="0" marL="0">
              <a:buNone/>
            </a:pPr>
            <a:r>
              <a:rPr lang="en-US" sz="1800" dirty="0">
                <a:solidFill>
                  <a:srgbClr val="A89C90"/>
                </a:solidFill>
                <a:latin typeface="Arial" pitchFamily="34" charset="0"/>
                <a:ea typeface="Arial" pitchFamily="34" charset="-122"/>
                <a:cs typeface="Arial" pitchFamily="34" charset="-120"/>
              </a:rPr>
              <a:t>Name</a:t>
            </a:r>
            <a:endParaRPr lang="en-US" sz="1800" dirty="0"/>
          </a:p>
        </p:txBody>
      </p:sp>
      <p:sp>
        <p:nvSpPr>
          <p:cNvPr id="17" name="Text 15"/>
          <p:cNvSpPr txBox="1"/>
          <p:nvPr/>
        </p:nvSpPr>
        <p:spPr>
          <a:xfrm>
            <a:off x="5669280" y="3621024"/>
            <a:ext cx="4572000" cy="731520"/>
          </a:xfrm>
          <a:prstGeom prst="rect">
            <a:avLst/>
          </a:prstGeom>
          <a:noFill/>
          <a:ln/>
        </p:spPr>
        <p:txBody>
          <a:bodyPr wrap="square" lIns="0" tIns="0" rIns="0" bIns="0" rtlCol="0" anchor="ctr"/>
          <a:lstStyle/>
          <a:p>
            <a:pPr indent="0" marL="0">
              <a:buNone/>
            </a:pPr>
            <a:r>
              <a:rPr lang="en-US" sz="1800" dirty="0">
                <a:solidFill>
                  <a:srgbClr val="A89C90"/>
                </a:solidFill>
                <a:latin typeface="Arial" pitchFamily="34" charset="0"/>
                <a:ea typeface="Arial" pitchFamily="34" charset="-122"/>
                <a:cs typeface="Arial" pitchFamily="34" charset="-120"/>
              </a:rPr>
              <a:t>Topic</a:t>
            </a:r>
            <a:endParaRPr lang="en-US" sz="1800" dirty="0"/>
          </a:p>
        </p:txBody>
      </p:sp>
      <p:sp>
        <p:nvSpPr>
          <p:cNvPr id="18" name="Text 16"/>
          <p:cNvSpPr txBox="1"/>
          <p:nvPr/>
        </p:nvSpPr>
        <p:spPr>
          <a:xfrm>
            <a:off x="10454335" y="3621024"/>
            <a:ext cx="960120" cy="731520"/>
          </a:xfrm>
          <a:prstGeom prst="rect">
            <a:avLst/>
          </a:prstGeom>
          <a:noFill/>
          <a:ln/>
        </p:spPr>
        <p:txBody>
          <a:bodyPr wrap="square" lIns="0" tIns="0" rIns="0" bIns="0" rtlCol="0" anchor="ctr"/>
          <a:lstStyle/>
          <a:p>
            <a:pPr algn="r" indent="0" marL="0">
              <a:buNone/>
            </a:pPr>
            <a:r>
              <a:rPr lang="en-US" sz="1600" dirty="0">
                <a:solidFill>
                  <a:srgbClr val="A89C90"/>
                </a:solidFill>
                <a:latin typeface="Consolas" pitchFamily="34" charset="0"/>
                <a:ea typeface="Consolas" pitchFamily="34" charset="-122"/>
                <a:cs typeface="Consolas" pitchFamily="34" charset="-120"/>
              </a:rPr>
              <a:t>5 min</a:t>
            </a:r>
            <a:endParaRPr lang="en-US" sz="1600" dirty="0"/>
          </a:p>
        </p:txBody>
      </p:sp>
      <p:sp>
        <p:nvSpPr>
          <p:cNvPr id="19" name="Shape 17"/>
          <p:cNvSpPr/>
          <p:nvPr/>
        </p:nvSpPr>
        <p:spPr>
          <a:xfrm>
            <a:off x="548640" y="4517136"/>
            <a:ext cx="11094415" cy="731520"/>
          </a:xfrm>
          <a:prstGeom prst="roundRect">
            <a:avLst>
              <a:gd name="adj" fmla="val 15000"/>
            </a:avLst>
          </a:prstGeom>
          <a:solidFill>
            <a:srgbClr val="15120F"/>
          </a:solidFill>
          <a:ln w="12700">
            <a:solidFill>
              <a:srgbClr val="8A5240"/>
            </a:solidFill>
            <a:prstDash val="dash"/>
          </a:ln>
        </p:spPr>
      </p:sp>
      <p:sp>
        <p:nvSpPr>
          <p:cNvPr id="20" name="Text 18"/>
          <p:cNvSpPr txBox="1"/>
          <p:nvPr/>
        </p:nvSpPr>
        <p:spPr>
          <a:xfrm>
            <a:off x="777240" y="4517136"/>
            <a:ext cx="640080" cy="731520"/>
          </a:xfrm>
          <a:prstGeom prst="rect">
            <a:avLst/>
          </a:prstGeom>
          <a:noFill/>
          <a:ln/>
        </p:spPr>
        <p:txBody>
          <a:bodyPr wrap="square" lIns="0" tIns="0" rIns="0" bIns="0" rtlCol="0" anchor="ctr"/>
          <a:lstStyle/>
          <a:p>
            <a:pPr indent="0" marL="0">
              <a:buNone/>
            </a:pPr>
            <a:r>
              <a:rPr lang="en-US" sz="1800" b="1" dirty="0">
                <a:solidFill>
                  <a:srgbClr val="D97757"/>
                </a:solidFill>
                <a:latin typeface="Consolas" pitchFamily="34" charset="0"/>
                <a:ea typeface="Consolas" pitchFamily="34" charset="-122"/>
                <a:cs typeface="Consolas" pitchFamily="34" charset="-120"/>
              </a:rPr>
              <a:t>#4</a:t>
            </a:r>
            <a:endParaRPr lang="en-US" sz="1800" dirty="0"/>
          </a:p>
        </p:txBody>
      </p:sp>
      <p:sp>
        <p:nvSpPr>
          <p:cNvPr id="21" name="Text 19"/>
          <p:cNvSpPr txBox="1"/>
          <p:nvPr/>
        </p:nvSpPr>
        <p:spPr>
          <a:xfrm>
            <a:off x="1554480" y="4517136"/>
            <a:ext cx="3931920" cy="731520"/>
          </a:xfrm>
          <a:prstGeom prst="rect">
            <a:avLst/>
          </a:prstGeom>
          <a:noFill/>
          <a:ln/>
        </p:spPr>
        <p:txBody>
          <a:bodyPr wrap="square" lIns="0" tIns="0" rIns="0" bIns="0" rtlCol="0" anchor="ctr"/>
          <a:lstStyle/>
          <a:p>
            <a:pPr indent="0" marL="0">
              <a:buNone/>
            </a:pPr>
            <a:r>
              <a:rPr lang="en-US" sz="1800" dirty="0">
                <a:solidFill>
                  <a:srgbClr val="A89C90"/>
                </a:solidFill>
                <a:latin typeface="Arial" pitchFamily="34" charset="0"/>
                <a:ea typeface="Arial" pitchFamily="34" charset="-122"/>
                <a:cs typeface="Arial" pitchFamily="34" charset="-120"/>
              </a:rPr>
              <a:t>Name</a:t>
            </a:r>
            <a:endParaRPr lang="en-US" sz="1800" dirty="0"/>
          </a:p>
        </p:txBody>
      </p:sp>
      <p:sp>
        <p:nvSpPr>
          <p:cNvPr id="22" name="Text 20"/>
          <p:cNvSpPr txBox="1"/>
          <p:nvPr/>
        </p:nvSpPr>
        <p:spPr>
          <a:xfrm>
            <a:off x="5669280" y="4517136"/>
            <a:ext cx="4572000" cy="731520"/>
          </a:xfrm>
          <a:prstGeom prst="rect">
            <a:avLst/>
          </a:prstGeom>
          <a:noFill/>
          <a:ln/>
        </p:spPr>
        <p:txBody>
          <a:bodyPr wrap="square" lIns="0" tIns="0" rIns="0" bIns="0" rtlCol="0" anchor="ctr"/>
          <a:lstStyle/>
          <a:p>
            <a:pPr indent="0" marL="0">
              <a:buNone/>
            </a:pPr>
            <a:r>
              <a:rPr lang="en-US" sz="1800" dirty="0">
                <a:solidFill>
                  <a:srgbClr val="A89C90"/>
                </a:solidFill>
                <a:latin typeface="Arial" pitchFamily="34" charset="0"/>
                <a:ea typeface="Arial" pitchFamily="34" charset="-122"/>
                <a:cs typeface="Arial" pitchFamily="34" charset="-120"/>
              </a:rPr>
              <a:t>Topic</a:t>
            </a:r>
            <a:endParaRPr lang="en-US" sz="1800" dirty="0"/>
          </a:p>
        </p:txBody>
      </p:sp>
      <p:sp>
        <p:nvSpPr>
          <p:cNvPr id="23" name="Text 21"/>
          <p:cNvSpPr txBox="1"/>
          <p:nvPr/>
        </p:nvSpPr>
        <p:spPr>
          <a:xfrm>
            <a:off x="10454335" y="4517136"/>
            <a:ext cx="960120" cy="731520"/>
          </a:xfrm>
          <a:prstGeom prst="rect">
            <a:avLst/>
          </a:prstGeom>
          <a:noFill/>
          <a:ln/>
        </p:spPr>
        <p:txBody>
          <a:bodyPr wrap="square" lIns="0" tIns="0" rIns="0" bIns="0" rtlCol="0" anchor="ctr"/>
          <a:lstStyle/>
          <a:p>
            <a:pPr algn="r" indent="0" marL="0">
              <a:buNone/>
            </a:pPr>
            <a:r>
              <a:rPr lang="en-US" sz="1600" dirty="0">
                <a:solidFill>
                  <a:srgbClr val="A89C90"/>
                </a:solidFill>
                <a:latin typeface="Consolas" pitchFamily="34" charset="0"/>
                <a:ea typeface="Consolas" pitchFamily="34" charset="-122"/>
                <a:cs typeface="Consolas" pitchFamily="34" charset="-120"/>
              </a:rPr>
              <a:t>5 min</a:t>
            </a:r>
            <a:endParaRPr lang="en-US" sz="1600" dirty="0"/>
          </a:p>
        </p:txBody>
      </p:sp>
      <p:sp>
        <p:nvSpPr>
          <p:cNvPr id="24" name="Shape 22"/>
          <p:cNvSpPr/>
          <p:nvPr/>
        </p:nvSpPr>
        <p:spPr>
          <a:xfrm>
            <a:off x="548640" y="5413248"/>
            <a:ext cx="11094415" cy="731520"/>
          </a:xfrm>
          <a:prstGeom prst="roundRect">
            <a:avLst>
              <a:gd name="adj" fmla="val 15000"/>
            </a:avLst>
          </a:prstGeom>
          <a:solidFill>
            <a:srgbClr val="15120F"/>
          </a:solidFill>
          <a:ln w="12700">
            <a:solidFill>
              <a:srgbClr val="8A5240"/>
            </a:solidFill>
            <a:prstDash val="dash"/>
          </a:ln>
        </p:spPr>
      </p:sp>
      <p:sp>
        <p:nvSpPr>
          <p:cNvPr id="25" name="Text 23"/>
          <p:cNvSpPr txBox="1"/>
          <p:nvPr/>
        </p:nvSpPr>
        <p:spPr>
          <a:xfrm>
            <a:off x="777240" y="5413248"/>
            <a:ext cx="640080" cy="731520"/>
          </a:xfrm>
          <a:prstGeom prst="rect">
            <a:avLst/>
          </a:prstGeom>
          <a:noFill/>
          <a:ln/>
        </p:spPr>
        <p:txBody>
          <a:bodyPr wrap="square" lIns="0" tIns="0" rIns="0" bIns="0" rtlCol="0" anchor="ctr"/>
          <a:lstStyle/>
          <a:p>
            <a:pPr indent="0" marL="0">
              <a:buNone/>
            </a:pPr>
            <a:r>
              <a:rPr lang="en-US" sz="1800" b="1" dirty="0">
                <a:solidFill>
                  <a:srgbClr val="D97757"/>
                </a:solidFill>
                <a:latin typeface="Consolas" pitchFamily="34" charset="0"/>
                <a:ea typeface="Consolas" pitchFamily="34" charset="-122"/>
                <a:cs typeface="Consolas" pitchFamily="34" charset="-120"/>
              </a:rPr>
              <a:t>#5</a:t>
            </a:r>
            <a:endParaRPr lang="en-US" sz="1800" dirty="0"/>
          </a:p>
        </p:txBody>
      </p:sp>
      <p:sp>
        <p:nvSpPr>
          <p:cNvPr id="26" name="Text 24"/>
          <p:cNvSpPr txBox="1"/>
          <p:nvPr/>
        </p:nvSpPr>
        <p:spPr>
          <a:xfrm>
            <a:off x="1554480" y="5413248"/>
            <a:ext cx="3931920" cy="731520"/>
          </a:xfrm>
          <a:prstGeom prst="rect">
            <a:avLst/>
          </a:prstGeom>
          <a:noFill/>
          <a:ln/>
        </p:spPr>
        <p:txBody>
          <a:bodyPr wrap="square" lIns="0" tIns="0" rIns="0" bIns="0" rtlCol="0" anchor="ctr"/>
          <a:lstStyle/>
          <a:p>
            <a:pPr indent="0" marL="0">
              <a:buNone/>
            </a:pPr>
            <a:r>
              <a:rPr lang="en-US" sz="1800" dirty="0">
                <a:solidFill>
                  <a:srgbClr val="A89C90"/>
                </a:solidFill>
                <a:latin typeface="Arial" pitchFamily="34" charset="0"/>
                <a:ea typeface="Arial" pitchFamily="34" charset="-122"/>
                <a:cs typeface="Arial" pitchFamily="34" charset="-120"/>
              </a:rPr>
              <a:t>Name</a:t>
            </a:r>
            <a:endParaRPr lang="en-US" sz="1800" dirty="0"/>
          </a:p>
        </p:txBody>
      </p:sp>
      <p:sp>
        <p:nvSpPr>
          <p:cNvPr id="27" name="Text 25"/>
          <p:cNvSpPr txBox="1"/>
          <p:nvPr/>
        </p:nvSpPr>
        <p:spPr>
          <a:xfrm>
            <a:off x="5669280" y="5413248"/>
            <a:ext cx="4572000" cy="731520"/>
          </a:xfrm>
          <a:prstGeom prst="rect">
            <a:avLst/>
          </a:prstGeom>
          <a:noFill/>
          <a:ln/>
        </p:spPr>
        <p:txBody>
          <a:bodyPr wrap="square" lIns="0" tIns="0" rIns="0" bIns="0" rtlCol="0" anchor="ctr"/>
          <a:lstStyle/>
          <a:p>
            <a:pPr indent="0" marL="0">
              <a:buNone/>
            </a:pPr>
            <a:r>
              <a:rPr lang="en-US" sz="1800" dirty="0">
                <a:solidFill>
                  <a:srgbClr val="A89C90"/>
                </a:solidFill>
                <a:latin typeface="Arial" pitchFamily="34" charset="0"/>
                <a:ea typeface="Arial" pitchFamily="34" charset="-122"/>
                <a:cs typeface="Arial" pitchFamily="34" charset="-120"/>
              </a:rPr>
              <a:t>Topic</a:t>
            </a:r>
            <a:endParaRPr lang="en-US" sz="1800" dirty="0"/>
          </a:p>
        </p:txBody>
      </p:sp>
      <p:sp>
        <p:nvSpPr>
          <p:cNvPr id="28" name="Text 26"/>
          <p:cNvSpPr txBox="1"/>
          <p:nvPr/>
        </p:nvSpPr>
        <p:spPr>
          <a:xfrm>
            <a:off x="10454335" y="5413248"/>
            <a:ext cx="960120" cy="731520"/>
          </a:xfrm>
          <a:prstGeom prst="rect">
            <a:avLst/>
          </a:prstGeom>
          <a:noFill/>
          <a:ln/>
        </p:spPr>
        <p:txBody>
          <a:bodyPr wrap="square" lIns="0" tIns="0" rIns="0" bIns="0" rtlCol="0" anchor="ctr"/>
          <a:lstStyle/>
          <a:p>
            <a:pPr algn="r" indent="0" marL="0">
              <a:buNone/>
            </a:pPr>
            <a:r>
              <a:rPr lang="en-US" sz="1600" dirty="0">
                <a:solidFill>
                  <a:srgbClr val="A89C90"/>
                </a:solidFill>
                <a:latin typeface="Consolas" pitchFamily="34" charset="0"/>
                <a:ea typeface="Consolas" pitchFamily="34" charset="-122"/>
                <a:cs typeface="Consolas" pitchFamily="34" charset="-120"/>
              </a:rPr>
              <a:t>5 min</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1280160"/>
            <a:ext cx="11094415" cy="320040"/>
          </a:xfrm>
          <a:prstGeom prst="rect">
            <a:avLst/>
          </a:prstGeom>
          <a:noFill/>
          <a:ln/>
        </p:spPr>
        <p:txBody>
          <a:bodyPr wrap="square" lIns="0" tIns="0" rIns="0" bIns="0" rtlCol="0" anchor="ctr"/>
          <a:lstStyle/>
          <a:p>
            <a:pPr algn="ctr" indent="0" marL="0">
              <a:buNone/>
            </a:pPr>
            <a:r>
              <a:rPr lang="en-US" sz="1200" b="1" spc="300" kern="0" dirty="0">
                <a:solidFill>
                  <a:srgbClr val="D97757"/>
                </a:solidFill>
                <a:latin typeface="Arial" pitchFamily="34" charset="0"/>
                <a:ea typeface="Arial" pitchFamily="34" charset="-122"/>
                <a:cs typeface="Arial" pitchFamily="34" charset="-120"/>
              </a:rPr>
              <a:t>SHOW &amp; TELL · DEMO 1</a:t>
            </a:r>
            <a:endParaRPr lang="en-US" sz="1200" dirty="0"/>
          </a:p>
        </p:txBody>
      </p:sp>
      <p:sp>
        <p:nvSpPr>
          <p:cNvPr id="3" name="Text 1"/>
          <p:cNvSpPr txBox="1"/>
          <p:nvPr/>
        </p:nvSpPr>
        <p:spPr>
          <a:xfrm>
            <a:off x="548640" y="1828800"/>
            <a:ext cx="11094415" cy="1005840"/>
          </a:xfrm>
          <a:prstGeom prst="rect">
            <a:avLst/>
          </a:prstGeom>
          <a:noFill/>
          <a:ln/>
        </p:spPr>
        <p:txBody>
          <a:bodyPr wrap="square" lIns="0" tIns="0" rIns="0" bIns="0" rtlCol="0" anchor="ctr"/>
          <a:lstStyle/>
          <a:p>
            <a:pPr algn="ctr" indent="0" marL="0">
              <a:buNone/>
            </a:pPr>
            <a:r>
              <a:rPr lang="en-US" sz="5400" b="1" dirty="0">
                <a:solidFill>
                  <a:srgbClr val="A89C90"/>
                </a:solidFill>
                <a:latin typeface="Arial" pitchFamily="34" charset="0"/>
                <a:ea typeface="Arial" pitchFamily="34" charset="-122"/>
                <a:cs typeface="Arial" pitchFamily="34" charset="-120"/>
              </a:rPr>
              <a:t>Speaker name</a:t>
            </a:r>
            <a:endParaRPr lang="en-US" sz="5400" dirty="0"/>
          </a:p>
        </p:txBody>
      </p:sp>
      <p:sp>
        <p:nvSpPr>
          <p:cNvPr id="4" name="Text 2"/>
          <p:cNvSpPr txBox="1"/>
          <p:nvPr/>
        </p:nvSpPr>
        <p:spPr>
          <a:xfrm>
            <a:off x="548640" y="2834640"/>
            <a:ext cx="11094415" cy="548640"/>
          </a:xfrm>
          <a:prstGeom prst="rect">
            <a:avLst/>
          </a:prstGeom>
          <a:noFill/>
          <a:ln/>
        </p:spPr>
        <p:txBody>
          <a:bodyPr wrap="square" lIns="0" tIns="0" rIns="0" bIns="0" rtlCol="0" anchor="ctr"/>
          <a:lstStyle/>
          <a:p>
            <a:pPr algn="ctr" indent="0" marL="0">
              <a:buNone/>
            </a:pPr>
            <a:r>
              <a:rPr lang="en-US" sz="2400" dirty="0">
                <a:solidFill>
                  <a:srgbClr val="A89C90"/>
                </a:solidFill>
                <a:latin typeface="Arial" pitchFamily="34" charset="0"/>
                <a:ea typeface="Arial" pitchFamily="34" charset="-122"/>
                <a:cs typeface="Arial" pitchFamily="34" charset="-120"/>
              </a:rPr>
              <a:t>What I built with Claude</a:t>
            </a:r>
            <a:endParaRPr lang="en-US" sz="2400" dirty="0"/>
          </a:p>
        </p:txBody>
      </p:sp>
      <p:sp>
        <p:nvSpPr>
          <p:cNvPr id="5" name="Text 3"/>
          <p:cNvSpPr txBox="1"/>
          <p:nvPr/>
        </p:nvSpPr>
        <p:spPr>
          <a:xfrm>
            <a:off x="548640" y="3566160"/>
            <a:ext cx="11094415" cy="1920240"/>
          </a:xfrm>
          <a:prstGeom prst="rect">
            <a:avLst/>
          </a:prstGeom>
          <a:noFill/>
          <a:ln/>
        </p:spPr>
        <p:txBody>
          <a:bodyPr wrap="square" lIns="0" tIns="0" rIns="0" bIns="0" rtlCol="0" anchor="ctr"/>
          <a:lstStyle/>
          <a:p>
            <a:pPr algn="ctr" indent="0" marL="0">
              <a:buNone/>
            </a:pPr>
            <a:r>
              <a:rPr lang="en-US" sz="11000" b="1" dirty="0">
                <a:solidFill>
                  <a:srgbClr val="D97757"/>
                </a:solidFill>
                <a:latin typeface="Consolas" pitchFamily="34" charset="0"/>
                <a:ea typeface="Consolas" pitchFamily="34" charset="-122"/>
                <a:cs typeface="Consolas" pitchFamily="34" charset="-120"/>
              </a:rPr>
              <a:t>5:00</a:t>
            </a:r>
            <a:endParaRPr lang="en-US" sz="1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1280160"/>
            <a:ext cx="11094415" cy="320040"/>
          </a:xfrm>
          <a:prstGeom prst="rect">
            <a:avLst/>
          </a:prstGeom>
          <a:noFill/>
          <a:ln/>
        </p:spPr>
        <p:txBody>
          <a:bodyPr wrap="square" lIns="0" tIns="0" rIns="0" bIns="0" rtlCol="0" anchor="ctr"/>
          <a:lstStyle/>
          <a:p>
            <a:pPr algn="ctr" indent="0" marL="0">
              <a:buNone/>
            </a:pPr>
            <a:r>
              <a:rPr lang="en-US" sz="1200" b="1" spc="300" kern="0" dirty="0">
                <a:solidFill>
                  <a:srgbClr val="D97757"/>
                </a:solidFill>
                <a:latin typeface="Arial" pitchFamily="34" charset="0"/>
                <a:ea typeface="Arial" pitchFamily="34" charset="-122"/>
                <a:cs typeface="Arial" pitchFamily="34" charset="-120"/>
              </a:rPr>
              <a:t>SHOW &amp; TELL · DEMO 2</a:t>
            </a:r>
            <a:endParaRPr lang="en-US" sz="1200" dirty="0"/>
          </a:p>
        </p:txBody>
      </p:sp>
      <p:sp>
        <p:nvSpPr>
          <p:cNvPr id="3" name="Text 1"/>
          <p:cNvSpPr txBox="1"/>
          <p:nvPr/>
        </p:nvSpPr>
        <p:spPr>
          <a:xfrm>
            <a:off x="548640" y="1828800"/>
            <a:ext cx="11094415" cy="1005840"/>
          </a:xfrm>
          <a:prstGeom prst="rect">
            <a:avLst/>
          </a:prstGeom>
          <a:noFill/>
          <a:ln/>
        </p:spPr>
        <p:txBody>
          <a:bodyPr wrap="square" lIns="0" tIns="0" rIns="0" bIns="0" rtlCol="0" anchor="ctr"/>
          <a:lstStyle/>
          <a:p>
            <a:pPr algn="ctr" indent="0" marL="0">
              <a:buNone/>
            </a:pPr>
            <a:r>
              <a:rPr lang="en-US" sz="5400" b="1" dirty="0">
                <a:solidFill>
                  <a:srgbClr val="A89C90"/>
                </a:solidFill>
                <a:latin typeface="Arial" pitchFamily="34" charset="0"/>
                <a:ea typeface="Arial" pitchFamily="34" charset="-122"/>
                <a:cs typeface="Arial" pitchFamily="34" charset="-120"/>
              </a:rPr>
              <a:t>Speaker name</a:t>
            </a:r>
            <a:endParaRPr lang="en-US" sz="5400" dirty="0"/>
          </a:p>
        </p:txBody>
      </p:sp>
      <p:sp>
        <p:nvSpPr>
          <p:cNvPr id="4" name="Text 2"/>
          <p:cNvSpPr txBox="1"/>
          <p:nvPr/>
        </p:nvSpPr>
        <p:spPr>
          <a:xfrm>
            <a:off x="548640" y="2834640"/>
            <a:ext cx="11094415" cy="548640"/>
          </a:xfrm>
          <a:prstGeom prst="rect">
            <a:avLst/>
          </a:prstGeom>
          <a:noFill/>
          <a:ln/>
        </p:spPr>
        <p:txBody>
          <a:bodyPr wrap="square" lIns="0" tIns="0" rIns="0" bIns="0" rtlCol="0" anchor="ctr"/>
          <a:lstStyle/>
          <a:p>
            <a:pPr algn="ctr" indent="0" marL="0">
              <a:buNone/>
            </a:pPr>
            <a:r>
              <a:rPr lang="en-US" sz="2400" dirty="0">
                <a:solidFill>
                  <a:srgbClr val="A89C90"/>
                </a:solidFill>
                <a:latin typeface="Arial" pitchFamily="34" charset="0"/>
                <a:ea typeface="Arial" pitchFamily="34" charset="-122"/>
                <a:cs typeface="Arial" pitchFamily="34" charset="-120"/>
              </a:rPr>
              <a:t>What I built with Claude</a:t>
            </a:r>
            <a:endParaRPr lang="en-US" sz="2400" dirty="0"/>
          </a:p>
        </p:txBody>
      </p:sp>
      <p:sp>
        <p:nvSpPr>
          <p:cNvPr id="5" name="Text 3"/>
          <p:cNvSpPr txBox="1"/>
          <p:nvPr/>
        </p:nvSpPr>
        <p:spPr>
          <a:xfrm>
            <a:off x="548640" y="3566160"/>
            <a:ext cx="11094415" cy="1920240"/>
          </a:xfrm>
          <a:prstGeom prst="rect">
            <a:avLst/>
          </a:prstGeom>
          <a:noFill/>
          <a:ln/>
        </p:spPr>
        <p:txBody>
          <a:bodyPr wrap="square" lIns="0" tIns="0" rIns="0" bIns="0" rtlCol="0" anchor="ctr"/>
          <a:lstStyle/>
          <a:p>
            <a:pPr algn="ctr" indent="0" marL="0">
              <a:buNone/>
            </a:pPr>
            <a:r>
              <a:rPr lang="en-US" sz="11000" b="1" dirty="0">
                <a:solidFill>
                  <a:srgbClr val="D97757"/>
                </a:solidFill>
                <a:latin typeface="Consolas" pitchFamily="34" charset="0"/>
                <a:ea typeface="Consolas" pitchFamily="34" charset="-122"/>
                <a:cs typeface="Consolas" pitchFamily="34" charset="-120"/>
              </a:rPr>
              <a:t>5:00</a:t>
            </a:r>
            <a:endParaRPr lang="en-US" sz="11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1280160"/>
            <a:ext cx="11094415" cy="320040"/>
          </a:xfrm>
          <a:prstGeom prst="rect">
            <a:avLst/>
          </a:prstGeom>
          <a:noFill/>
          <a:ln/>
        </p:spPr>
        <p:txBody>
          <a:bodyPr wrap="square" lIns="0" tIns="0" rIns="0" bIns="0" rtlCol="0" anchor="ctr"/>
          <a:lstStyle/>
          <a:p>
            <a:pPr algn="ctr" indent="0" marL="0">
              <a:buNone/>
            </a:pPr>
            <a:r>
              <a:rPr lang="en-US" sz="1200" b="1" spc="300" kern="0" dirty="0">
                <a:solidFill>
                  <a:srgbClr val="D97757"/>
                </a:solidFill>
                <a:latin typeface="Arial" pitchFamily="34" charset="0"/>
                <a:ea typeface="Arial" pitchFamily="34" charset="-122"/>
                <a:cs typeface="Arial" pitchFamily="34" charset="-120"/>
              </a:rPr>
              <a:t>SHOW &amp; TELL · DEMO 3</a:t>
            </a:r>
            <a:endParaRPr lang="en-US" sz="1200" dirty="0"/>
          </a:p>
        </p:txBody>
      </p:sp>
      <p:sp>
        <p:nvSpPr>
          <p:cNvPr id="3" name="Text 1"/>
          <p:cNvSpPr txBox="1"/>
          <p:nvPr/>
        </p:nvSpPr>
        <p:spPr>
          <a:xfrm>
            <a:off x="548640" y="1828800"/>
            <a:ext cx="11094415" cy="1005840"/>
          </a:xfrm>
          <a:prstGeom prst="rect">
            <a:avLst/>
          </a:prstGeom>
          <a:noFill/>
          <a:ln/>
        </p:spPr>
        <p:txBody>
          <a:bodyPr wrap="square" lIns="0" tIns="0" rIns="0" bIns="0" rtlCol="0" anchor="ctr"/>
          <a:lstStyle/>
          <a:p>
            <a:pPr algn="ctr" indent="0" marL="0">
              <a:buNone/>
            </a:pPr>
            <a:r>
              <a:rPr lang="en-US" sz="5400" b="1" dirty="0">
                <a:solidFill>
                  <a:srgbClr val="A89C90"/>
                </a:solidFill>
                <a:latin typeface="Arial" pitchFamily="34" charset="0"/>
                <a:ea typeface="Arial" pitchFamily="34" charset="-122"/>
                <a:cs typeface="Arial" pitchFamily="34" charset="-120"/>
              </a:rPr>
              <a:t>Speaker name</a:t>
            </a:r>
            <a:endParaRPr lang="en-US" sz="5400" dirty="0"/>
          </a:p>
        </p:txBody>
      </p:sp>
      <p:sp>
        <p:nvSpPr>
          <p:cNvPr id="4" name="Text 2"/>
          <p:cNvSpPr txBox="1"/>
          <p:nvPr/>
        </p:nvSpPr>
        <p:spPr>
          <a:xfrm>
            <a:off x="548640" y="2834640"/>
            <a:ext cx="11094415" cy="548640"/>
          </a:xfrm>
          <a:prstGeom prst="rect">
            <a:avLst/>
          </a:prstGeom>
          <a:noFill/>
          <a:ln/>
        </p:spPr>
        <p:txBody>
          <a:bodyPr wrap="square" lIns="0" tIns="0" rIns="0" bIns="0" rtlCol="0" anchor="ctr"/>
          <a:lstStyle/>
          <a:p>
            <a:pPr algn="ctr" indent="0" marL="0">
              <a:buNone/>
            </a:pPr>
            <a:r>
              <a:rPr lang="en-US" sz="2400" dirty="0">
                <a:solidFill>
                  <a:srgbClr val="A89C90"/>
                </a:solidFill>
                <a:latin typeface="Arial" pitchFamily="34" charset="0"/>
                <a:ea typeface="Arial" pitchFamily="34" charset="-122"/>
                <a:cs typeface="Arial" pitchFamily="34" charset="-120"/>
              </a:rPr>
              <a:t>What I built with Claude</a:t>
            </a:r>
            <a:endParaRPr lang="en-US" sz="2400" dirty="0"/>
          </a:p>
        </p:txBody>
      </p:sp>
      <p:sp>
        <p:nvSpPr>
          <p:cNvPr id="5" name="Text 3"/>
          <p:cNvSpPr txBox="1"/>
          <p:nvPr/>
        </p:nvSpPr>
        <p:spPr>
          <a:xfrm>
            <a:off x="548640" y="3566160"/>
            <a:ext cx="11094415" cy="1920240"/>
          </a:xfrm>
          <a:prstGeom prst="rect">
            <a:avLst/>
          </a:prstGeom>
          <a:noFill/>
          <a:ln/>
        </p:spPr>
        <p:txBody>
          <a:bodyPr wrap="square" lIns="0" tIns="0" rIns="0" bIns="0" rtlCol="0" anchor="ctr"/>
          <a:lstStyle/>
          <a:p>
            <a:pPr algn="ctr" indent="0" marL="0">
              <a:buNone/>
            </a:pPr>
            <a:r>
              <a:rPr lang="en-US" sz="11000" b="1" dirty="0">
                <a:solidFill>
                  <a:srgbClr val="D97757"/>
                </a:solidFill>
                <a:latin typeface="Consolas" pitchFamily="34" charset="0"/>
                <a:ea typeface="Consolas" pitchFamily="34" charset="-122"/>
                <a:cs typeface="Consolas" pitchFamily="34" charset="-120"/>
              </a:rPr>
              <a:t>5:00</a:t>
            </a:r>
            <a:endParaRPr lang="en-US" sz="11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1280160"/>
            <a:ext cx="11094415" cy="320040"/>
          </a:xfrm>
          <a:prstGeom prst="rect">
            <a:avLst/>
          </a:prstGeom>
          <a:noFill/>
          <a:ln/>
        </p:spPr>
        <p:txBody>
          <a:bodyPr wrap="square" lIns="0" tIns="0" rIns="0" bIns="0" rtlCol="0" anchor="ctr"/>
          <a:lstStyle/>
          <a:p>
            <a:pPr algn="ctr" indent="0" marL="0">
              <a:buNone/>
            </a:pPr>
            <a:r>
              <a:rPr lang="en-US" sz="1200" b="1" spc="300" kern="0" dirty="0">
                <a:solidFill>
                  <a:srgbClr val="D97757"/>
                </a:solidFill>
                <a:latin typeface="Arial" pitchFamily="34" charset="0"/>
                <a:ea typeface="Arial" pitchFamily="34" charset="-122"/>
                <a:cs typeface="Arial" pitchFamily="34" charset="-120"/>
              </a:rPr>
              <a:t>SHOW &amp; TELL · DEMO 4</a:t>
            </a:r>
            <a:endParaRPr lang="en-US" sz="1200" dirty="0"/>
          </a:p>
        </p:txBody>
      </p:sp>
      <p:sp>
        <p:nvSpPr>
          <p:cNvPr id="3" name="Text 1"/>
          <p:cNvSpPr txBox="1"/>
          <p:nvPr/>
        </p:nvSpPr>
        <p:spPr>
          <a:xfrm>
            <a:off x="548640" y="1828800"/>
            <a:ext cx="11094415" cy="1005840"/>
          </a:xfrm>
          <a:prstGeom prst="rect">
            <a:avLst/>
          </a:prstGeom>
          <a:noFill/>
          <a:ln/>
        </p:spPr>
        <p:txBody>
          <a:bodyPr wrap="square" lIns="0" tIns="0" rIns="0" bIns="0" rtlCol="0" anchor="ctr"/>
          <a:lstStyle/>
          <a:p>
            <a:pPr algn="ctr" indent="0" marL="0">
              <a:buNone/>
            </a:pPr>
            <a:r>
              <a:rPr lang="en-US" sz="5400" b="1" dirty="0">
                <a:solidFill>
                  <a:srgbClr val="A89C90"/>
                </a:solidFill>
                <a:latin typeface="Arial" pitchFamily="34" charset="0"/>
                <a:ea typeface="Arial" pitchFamily="34" charset="-122"/>
                <a:cs typeface="Arial" pitchFamily="34" charset="-120"/>
              </a:rPr>
              <a:t>Speaker name</a:t>
            </a:r>
            <a:endParaRPr lang="en-US" sz="5400" dirty="0"/>
          </a:p>
        </p:txBody>
      </p:sp>
      <p:sp>
        <p:nvSpPr>
          <p:cNvPr id="4" name="Text 2"/>
          <p:cNvSpPr txBox="1"/>
          <p:nvPr/>
        </p:nvSpPr>
        <p:spPr>
          <a:xfrm>
            <a:off x="548640" y="2834640"/>
            <a:ext cx="11094415" cy="548640"/>
          </a:xfrm>
          <a:prstGeom prst="rect">
            <a:avLst/>
          </a:prstGeom>
          <a:noFill/>
          <a:ln/>
        </p:spPr>
        <p:txBody>
          <a:bodyPr wrap="square" lIns="0" tIns="0" rIns="0" bIns="0" rtlCol="0" anchor="ctr"/>
          <a:lstStyle/>
          <a:p>
            <a:pPr algn="ctr" indent="0" marL="0">
              <a:buNone/>
            </a:pPr>
            <a:r>
              <a:rPr lang="en-US" sz="2400" dirty="0">
                <a:solidFill>
                  <a:srgbClr val="A89C90"/>
                </a:solidFill>
                <a:latin typeface="Arial" pitchFamily="34" charset="0"/>
                <a:ea typeface="Arial" pitchFamily="34" charset="-122"/>
                <a:cs typeface="Arial" pitchFamily="34" charset="-120"/>
              </a:rPr>
              <a:t>What I built with Claude</a:t>
            </a:r>
            <a:endParaRPr lang="en-US" sz="2400" dirty="0"/>
          </a:p>
        </p:txBody>
      </p:sp>
      <p:sp>
        <p:nvSpPr>
          <p:cNvPr id="5" name="Text 3"/>
          <p:cNvSpPr txBox="1"/>
          <p:nvPr/>
        </p:nvSpPr>
        <p:spPr>
          <a:xfrm>
            <a:off x="548640" y="3566160"/>
            <a:ext cx="11094415" cy="1920240"/>
          </a:xfrm>
          <a:prstGeom prst="rect">
            <a:avLst/>
          </a:prstGeom>
          <a:noFill/>
          <a:ln/>
        </p:spPr>
        <p:txBody>
          <a:bodyPr wrap="square" lIns="0" tIns="0" rIns="0" bIns="0" rtlCol="0" anchor="ctr"/>
          <a:lstStyle/>
          <a:p>
            <a:pPr algn="ctr" indent="0" marL="0">
              <a:buNone/>
            </a:pPr>
            <a:r>
              <a:rPr lang="en-US" sz="11000" b="1" dirty="0">
                <a:solidFill>
                  <a:srgbClr val="D97757"/>
                </a:solidFill>
                <a:latin typeface="Consolas" pitchFamily="34" charset="0"/>
                <a:ea typeface="Consolas" pitchFamily="34" charset="-122"/>
                <a:cs typeface="Consolas" pitchFamily="34" charset="-120"/>
              </a:rPr>
              <a:t>5:00</a:t>
            </a:r>
            <a:endParaRPr lang="en-US" sz="11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1280160"/>
            <a:ext cx="11094415" cy="320040"/>
          </a:xfrm>
          <a:prstGeom prst="rect">
            <a:avLst/>
          </a:prstGeom>
          <a:noFill/>
          <a:ln/>
        </p:spPr>
        <p:txBody>
          <a:bodyPr wrap="square" lIns="0" tIns="0" rIns="0" bIns="0" rtlCol="0" anchor="ctr"/>
          <a:lstStyle/>
          <a:p>
            <a:pPr algn="ctr" indent="0" marL="0">
              <a:buNone/>
            </a:pPr>
            <a:r>
              <a:rPr lang="en-US" sz="1200" b="1" spc="300" kern="0" dirty="0">
                <a:solidFill>
                  <a:srgbClr val="D97757"/>
                </a:solidFill>
                <a:latin typeface="Arial" pitchFamily="34" charset="0"/>
                <a:ea typeface="Arial" pitchFamily="34" charset="-122"/>
                <a:cs typeface="Arial" pitchFamily="34" charset="-120"/>
              </a:rPr>
              <a:t>SHOW &amp; TELL · DEMO 5</a:t>
            </a:r>
            <a:endParaRPr lang="en-US" sz="1200" dirty="0"/>
          </a:p>
        </p:txBody>
      </p:sp>
      <p:sp>
        <p:nvSpPr>
          <p:cNvPr id="3" name="Text 1"/>
          <p:cNvSpPr txBox="1"/>
          <p:nvPr/>
        </p:nvSpPr>
        <p:spPr>
          <a:xfrm>
            <a:off x="548640" y="1828800"/>
            <a:ext cx="11094415" cy="1005840"/>
          </a:xfrm>
          <a:prstGeom prst="rect">
            <a:avLst/>
          </a:prstGeom>
          <a:noFill/>
          <a:ln/>
        </p:spPr>
        <p:txBody>
          <a:bodyPr wrap="square" lIns="0" tIns="0" rIns="0" bIns="0" rtlCol="0" anchor="ctr"/>
          <a:lstStyle/>
          <a:p>
            <a:pPr algn="ctr" indent="0" marL="0">
              <a:buNone/>
            </a:pPr>
            <a:r>
              <a:rPr lang="en-US" sz="5400" b="1" dirty="0">
                <a:solidFill>
                  <a:srgbClr val="A89C90"/>
                </a:solidFill>
                <a:latin typeface="Arial" pitchFamily="34" charset="0"/>
                <a:ea typeface="Arial" pitchFamily="34" charset="-122"/>
                <a:cs typeface="Arial" pitchFamily="34" charset="-120"/>
              </a:rPr>
              <a:t>Speaker name</a:t>
            </a:r>
            <a:endParaRPr lang="en-US" sz="5400" dirty="0"/>
          </a:p>
        </p:txBody>
      </p:sp>
      <p:sp>
        <p:nvSpPr>
          <p:cNvPr id="4" name="Text 2"/>
          <p:cNvSpPr txBox="1"/>
          <p:nvPr/>
        </p:nvSpPr>
        <p:spPr>
          <a:xfrm>
            <a:off x="548640" y="2834640"/>
            <a:ext cx="11094415" cy="548640"/>
          </a:xfrm>
          <a:prstGeom prst="rect">
            <a:avLst/>
          </a:prstGeom>
          <a:noFill/>
          <a:ln/>
        </p:spPr>
        <p:txBody>
          <a:bodyPr wrap="square" lIns="0" tIns="0" rIns="0" bIns="0" rtlCol="0" anchor="ctr"/>
          <a:lstStyle/>
          <a:p>
            <a:pPr algn="ctr" indent="0" marL="0">
              <a:buNone/>
            </a:pPr>
            <a:r>
              <a:rPr lang="en-US" sz="2400" dirty="0">
                <a:solidFill>
                  <a:srgbClr val="A89C90"/>
                </a:solidFill>
                <a:latin typeface="Arial" pitchFamily="34" charset="0"/>
                <a:ea typeface="Arial" pitchFamily="34" charset="-122"/>
                <a:cs typeface="Arial" pitchFamily="34" charset="-120"/>
              </a:rPr>
              <a:t>What I built with Claude</a:t>
            </a:r>
            <a:endParaRPr lang="en-US" sz="2400" dirty="0"/>
          </a:p>
        </p:txBody>
      </p:sp>
      <p:sp>
        <p:nvSpPr>
          <p:cNvPr id="5" name="Text 3"/>
          <p:cNvSpPr txBox="1"/>
          <p:nvPr/>
        </p:nvSpPr>
        <p:spPr>
          <a:xfrm>
            <a:off x="548640" y="3566160"/>
            <a:ext cx="11094415" cy="1920240"/>
          </a:xfrm>
          <a:prstGeom prst="rect">
            <a:avLst/>
          </a:prstGeom>
          <a:noFill/>
          <a:ln/>
        </p:spPr>
        <p:txBody>
          <a:bodyPr wrap="square" lIns="0" tIns="0" rIns="0" bIns="0" rtlCol="0" anchor="ctr"/>
          <a:lstStyle/>
          <a:p>
            <a:pPr algn="ctr" indent="0" marL="0">
              <a:buNone/>
            </a:pPr>
            <a:r>
              <a:rPr lang="en-US" sz="11000" b="1" dirty="0">
                <a:solidFill>
                  <a:srgbClr val="D97757"/>
                </a:solidFill>
                <a:latin typeface="Consolas" pitchFamily="34" charset="0"/>
                <a:ea typeface="Consolas" pitchFamily="34" charset="-122"/>
                <a:cs typeface="Consolas" pitchFamily="34" charset="-120"/>
              </a:rPr>
              <a:t>5:00</a:t>
            </a:r>
            <a:endParaRPr lang="en-US" sz="110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320040"/>
          </a:xfrm>
          <a:prstGeom prst="rect">
            <a:avLst/>
          </a:prstGeom>
          <a:noFill/>
          <a:ln/>
        </p:spPr>
        <p:txBody>
          <a:bodyPr wrap="square" lIns="0" tIns="0" rIns="0" bIns="0" rtlCol="0" anchor="ctr"/>
          <a:lstStyle/>
          <a:p>
            <a:pPr algn="ctr" indent="0" marL="0">
              <a:buNone/>
            </a:pPr>
            <a:r>
              <a:rPr lang="en-US" sz="1200" b="1" spc="300" kern="0" dirty="0">
                <a:solidFill>
                  <a:srgbClr val="D97757"/>
                </a:solidFill>
                <a:latin typeface="Arial" pitchFamily="34" charset="0"/>
                <a:ea typeface="Arial" pitchFamily="34" charset="-122"/>
                <a:cs typeface="Arial" pitchFamily="34" charset="-120"/>
              </a:rPr>
              <a:t>OPEN FLOOR</a:t>
            </a:r>
            <a:endParaRPr lang="en-US" sz="1200" dirty="0"/>
          </a:p>
        </p:txBody>
      </p:sp>
      <p:sp>
        <p:nvSpPr>
          <p:cNvPr id="3" name="Text 1"/>
          <p:cNvSpPr txBox="1"/>
          <p:nvPr/>
        </p:nvSpPr>
        <p:spPr>
          <a:xfrm>
            <a:off x="548640" y="2560320"/>
            <a:ext cx="11094415" cy="1097280"/>
          </a:xfrm>
          <a:prstGeom prst="rect">
            <a:avLst/>
          </a:prstGeom>
          <a:noFill/>
          <a:ln/>
        </p:spPr>
        <p:txBody>
          <a:bodyPr wrap="square" lIns="0" tIns="0" rIns="0" bIns="0" rtlCol="0" anchor="ctr"/>
          <a:lstStyle/>
          <a:p>
            <a:pPr algn="ctr" indent="0" marL="0">
              <a:buNone/>
            </a:pPr>
            <a:r>
              <a:rPr lang="en-US" sz="5400" b="1" dirty="0">
                <a:solidFill>
                  <a:srgbClr val="EEE9E3"/>
                </a:solidFill>
                <a:latin typeface="Arial" pitchFamily="34" charset="0"/>
                <a:ea typeface="Arial" pitchFamily="34" charset="-122"/>
                <a:cs typeface="Arial" pitchFamily="34" charset="-120"/>
              </a:rPr>
              <a:t>Anyone else?</a:t>
            </a:r>
            <a:endParaRPr lang="en-US" sz="5400" dirty="0"/>
          </a:p>
        </p:txBody>
      </p:sp>
      <p:sp>
        <p:nvSpPr>
          <p:cNvPr id="4" name="Text 2"/>
          <p:cNvSpPr txBox="1"/>
          <p:nvPr/>
        </p:nvSpPr>
        <p:spPr>
          <a:xfrm>
            <a:off x="548640" y="3749040"/>
            <a:ext cx="11094415" cy="548640"/>
          </a:xfrm>
          <a:prstGeom prst="rect">
            <a:avLst/>
          </a:prstGeom>
          <a:noFill/>
          <a:ln/>
        </p:spPr>
        <p:txBody>
          <a:bodyPr wrap="square" lIns="0" tIns="0" rIns="0" bIns="0" rtlCol="0" anchor="ctr"/>
          <a:lstStyle/>
          <a:p>
            <a:pPr algn="ctr" indent="0" marL="0">
              <a:buNone/>
            </a:pPr>
            <a:r>
              <a:rPr lang="en-US" sz="2200" dirty="0">
                <a:solidFill>
                  <a:srgbClr val="A89C90"/>
                </a:solidFill>
                <a:latin typeface="Arial" pitchFamily="34" charset="0"/>
                <a:ea typeface="Arial" pitchFamily="34" charset="-122"/>
                <a:cs typeface="Arial" pitchFamily="34" charset="-120"/>
              </a:rPr>
              <a:t>Quick 2-minute lightning demos, questions or ideas for the next meetup</a:t>
            </a:r>
            <a:endParaRPr lang="en-US" sz="2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5120F"/>
        </a:solidFill>
      </p:bgPr>
    </p:bg>
    <p:spTree>
      <p:nvGrpSpPr>
        <p:cNvPr id="1" name=""/>
        <p:cNvGrpSpPr/>
        <p:nvPr/>
      </p:nvGrpSpPr>
      <p:grpSpPr>
        <a:xfrm>
          <a:off x="0" y="0"/>
          <a:ext cx="0" cy="0"/>
          <a:chOff x="0" y="0"/>
          <a:chExt cx="0" cy="0"/>
        </a:xfrm>
      </p:grpSpPr>
      <p:sp>
        <p:nvSpPr>
          <p:cNvPr id="2" name="Text 0"/>
          <p:cNvSpPr txBox="1"/>
          <p:nvPr/>
        </p:nvSpPr>
        <p:spPr>
          <a:xfrm>
            <a:off x="548640" y="457200"/>
            <a:ext cx="11094415" cy="320040"/>
          </a:xfrm>
          <a:prstGeom prst="rect">
            <a:avLst/>
          </a:prstGeom>
          <a:noFill/>
          <a:ln/>
        </p:spPr>
        <p:txBody>
          <a:bodyPr wrap="square" lIns="0" tIns="0" rIns="0" bIns="0" rtlCol="0" anchor="ctr"/>
          <a:lstStyle/>
          <a:p>
            <a:pPr indent="0" marL="0">
              <a:buNone/>
            </a:pPr>
            <a:r>
              <a:rPr lang="en-US" sz="1200" b="1" spc="300" kern="0" dirty="0">
                <a:solidFill>
                  <a:srgbClr val="D97757"/>
                </a:solidFill>
                <a:latin typeface="Arial" pitchFamily="34" charset="0"/>
                <a:ea typeface="Arial" pitchFamily="34" charset="-122"/>
                <a:cs typeface="Arial" pitchFamily="34" charset="-120"/>
              </a:rPr>
              <a:t>WRAP-UP</a:t>
            </a:r>
            <a:endParaRPr lang="en-US" sz="1200" dirty="0"/>
          </a:p>
        </p:txBody>
      </p:sp>
      <p:sp>
        <p:nvSpPr>
          <p:cNvPr id="3" name="Text 1"/>
          <p:cNvSpPr txBox="1"/>
          <p:nvPr/>
        </p:nvSpPr>
        <p:spPr>
          <a:xfrm>
            <a:off x="548640" y="777240"/>
            <a:ext cx="11094415" cy="822960"/>
          </a:xfrm>
          <a:prstGeom prst="rect">
            <a:avLst/>
          </a:prstGeom>
          <a:noFill/>
          <a:ln/>
        </p:spPr>
        <p:txBody>
          <a:bodyPr wrap="square" lIns="0" tIns="0" rIns="0" bIns="0" rtlCol="0" anchor="ctr"/>
          <a:lstStyle/>
          <a:p>
            <a:pPr indent="0" marL="0">
              <a:buNone/>
            </a:pPr>
            <a:r>
              <a:rPr lang="en-US" sz="3600" b="1" dirty="0">
                <a:solidFill>
                  <a:srgbClr val="EEE9E3"/>
                </a:solidFill>
                <a:latin typeface="Arial" pitchFamily="34" charset="0"/>
                <a:ea typeface="Arial" pitchFamily="34" charset="-122"/>
                <a:cs typeface="Arial" pitchFamily="34" charset="-120"/>
              </a:rPr>
              <a:t>Thanks for coming</a:t>
            </a:r>
            <a:endParaRPr lang="en-US" sz="3600" dirty="0"/>
          </a:p>
        </p:txBody>
      </p:sp>
      <p:sp>
        <p:nvSpPr>
          <p:cNvPr id="4" name="Shape 2"/>
          <p:cNvSpPr/>
          <p:nvPr/>
        </p:nvSpPr>
        <p:spPr>
          <a:xfrm>
            <a:off x="548640" y="1920240"/>
            <a:ext cx="3515258" cy="2011680"/>
          </a:xfrm>
          <a:prstGeom prst="roundRect">
            <a:avLst>
              <a:gd name="adj" fmla="val 5455"/>
            </a:avLst>
          </a:prstGeom>
          <a:solidFill>
            <a:srgbClr val="221E1A"/>
          </a:solidFill>
          <a:ln w="12700">
            <a:solidFill>
              <a:srgbClr val="3A342F"/>
            </a:solidFill>
            <a:prstDash val="solid"/>
          </a:ln>
        </p:spPr>
      </p:sp>
      <p:sp>
        <p:nvSpPr>
          <p:cNvPr id="5" name="Text 3"/>
          <p:cNvSpPr txBox="1"/>
          <p:nvPr/>
        </p:nvSpPr>
        <p:spPr>
          <a:xfrm>
            <a:off x="731520" y="2057400"/>
            <a:ext cx="3149498" cy="173736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Slides &amp; code</a:t>
            </a:r>
            <a:endParaRPr lang="en-US" sz="1500" dirty="0"/>
          </a:p>
          <a:p>
            <a:pPr indent="0" marL="0">
              <a:buNone/>
            </a:pPr>
            <a:r>
              <a:rPr lang="en-US" sz="1600" dirty="0">
                <a:solidFill>
                  <a:srgbClr val="A89C90"/>
                </a:solidFill>
                <a:latin typeface="Arial" pitchFamily="34" charset="0"/>
                <a:ea typeface="Arial" pitchFamily="34" charset="-122"/>
                <a:cs typeface="Arial" pitchFamily="34" charset="-120"/>
              </a:rPr>
              <a:t>Posted in the Slack and on the website under Presentations</a:t>
            </a:r>
            <a:endParaRPr lang="en-US" sz="1500" dirty="0"/>
          </a:p>
        </p:txBody>
      </p:sp>
      <p:sp>
        <p:nvSpPr>
          <p:cNvPr id="6" name="Shape 4"/>
          <p:cNvSpPr/>
          <p:nvPr/>
        </p:nvSpPr>
        <p:spPr>
          <a:xfrm>
            <a:off x="4338218" y="1920240"/>
            <a:ext cx="3515258" cy="2011680"/>
          </a:xfrm>
          <a:prstGeom prst="roundRect">
            <a:avLst>
              <a:gd name="adj" fmla="val 5455"/>
            </a:avLst>
          </a:prstGeom>
          <a:solidFill>
            <a:srgbClr val="221E1A"/>
          </a:solidFill>
          <a:ln w="12700">
            <a:solidFill>
              <a:srgbClr val="3A342F"/>
            </a:solidFill>
            <a:prstDash val="solid"/>
          </a:ln>
        </p:spPr>
      </p:sp>
      <p:sp>
        <p:nvSpPr>
          <p:cNvPr id="7" name="Text 5"/>
          <p:cNvSpPr txBox="1"/>
          <p:nvPr/>
        </p:nvSpPr>
        <p:spPr>
          <a:xfrm>
            <a:off x="4521098" y="2057400"/>
            <a:ext cx="3149498" cy="173736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Next meetup</a:t>
            </a:r>
            <a:endParaRPr lang="en-US" sz="1500" dirty="0"/>
          </a:p>
          <a:p>
            <a:pPr indent="0" marL="0">
              <a:buNone/>
            </a:pPr>
            <a:r>
              <a:rPr lang="en-US" sz="1600" dirty="0">
                <a:solidFill>
                  <a:srgbClr val="A89C90"/>
                </a:solidFill>
                <a:latin typeface="Arial" pitchFamily="34" charset="0"/>
                <a:ea typeface="Arial" pitchFamily="34" charset="-122"/>
                <a:cs typeface="Arial" pitchFamily="34" charset="-120"/>
              </a:rPr>
              <a:t>Date on claude-meetup-aarhus.com. Want to give a talk? Tell us</a:t>
            </a:r>
            <a:endParaRPr lang="en-US" sz="1500" dirty="0"/>
          </a:p>
        </p:txBody>
      </p:sp>
      <p:sp>
        <p:nvSpPr>
          <p:cNvPr id="8" name="Shape 6"/>
          <p:cNvSpPr/>
          <p:nvPr/>
        </p:nvSpPr>
        <p:spPr>
          <a:xfrm>
            <a:off x="8127797" y="1920240"/>
            <a:ext cx="3515258" cy="2011680"/>
          </a:xfrm>
          <a:prstGeom prst="roundRect">
            <a:avLst>
              <a:gd name="adj" fmla="val 5455"/>
            </a:avLst>
          </a:prstGeom>
          <a:solidFill>
            <a:srgbClr val="221E1A"/>
          </a:solidFill>
          <a:ln w="12700">
            <a:solidFill>
              <a:srgbClr val="3A342F"/>
            </a:solidFill>
            <a:prstDash val="solid"/>
          </a:ln>
        </p:spPr>
      </p:sp>
      <p:sp>
        <p:nvSpPr>
          <p:cNvPr id="9" name="Text 7"/>
          <p:cNvSpPr txBox="1"/>
          <p:nvPr/>
        </p:nvSpPr>
        <p:spPr>
          <a:xfrm>
            <a:off x="8310677" y="2057400"/>
            <a:ext cx="3149498" cy="1737360"/>
          </a:xfrm>
          <a:prstGeom prst="rect">
            <a:avLst/>
          </a:prstGeom>
          <a:noFill/>
          <a:ln/>
        </p:spPr>
        <p:txBody>
          <a:bodyPr wrap="square" lIns="0" tIns="0" rIns="0" bIns="0" rtlCol="0" anchor="t"/>
          <a:lstStyle/>
          <a:p>
            <a:pPr indent="0" marL="0">
              <a:spcAft>
                <a:spcPts val="400"/>
              </a:spcAft>
              <a:buNone/>
            </a:pPr>
            <a:r>
              <a:rPr lang="en-US" sz="1500" b="1" dirty="0">
                <a:solidFill>
                  <a:srgbClr val="EEE9E3"/>
                </a:solidFill>
                <a:latin typeface="Arial" pitchFamily="34" charset="0"/>
                <a:ea typeface="Arial" pitchFamily="34" charset="-122"/>
                <a:cs typeface="Arial" pitchFamily="34" charset="-120"/>
              </a:rPr>
              <a:t>Homework</a:t>
            </a:r>
            <a:endParaRPr lang="en-US" sz="1500" dirty="0"/>
          </a:p>
          <a:p>
            <a:pPr indent="0" marL="0">
              <a:buNone/>
            </a:pPr>
            <a:r>
              <a:rPr lang="en-US" sz="1600" dirty="0">
                <a:solidFill>
                  <a:srgbClr val="A89C90"/>
                </a:solidFill>
                <a:latin typeface="Arial" pitchFamily="34" charset="0"/>
                <a:ea typeface="Arial" pitchFamily="34" charset="-122"/>
                <a:cs typeface="Arial" pitchFamily="34" charset="-120"/>
              </a:rPr>
              <a:t>Build one small agent and bring it to show &amp; tell next time</a:t>
            </a:r>
            <a:endParaRPr lang="en-US" sz="1500" dirty="0"/>
          </a:p>
        </p:txBody>
      </p:sp>
      <p:sp>
        <p:nvSpPr>
          <p:cNvPr id="10" name="Shape 8"/>
          <p:cNvSpPr/>
          <p:nvPr/>
        </p:nvSpPr>
        <p:spPr>
          <a:xfrm>
            <a:off x="548640" y="4480560"/>
            <a:ext cx="8991295" cy="822960"/>
          </a:xfrm>
          <a:prstGeom prst="roundRect">
            <a:avLst>
              <a:gd name="adj" fmla="val 13333"/>
            </a:avLst>
          </a:prstGeom>
          <a:solidFill>
            <a:srgbClr val="2E211B"/>
          </a:solidFill>
          <a:ln w="12700">
            <a:solidFill>
              <a:srgbClr val="8A5240"/>
            </a:solidFill>
            <a:prstDash val="solid"/>
          </a:ln>
        </p:spPr>
      </p:sp>
      <p:sp>
        <p:nvSpPr>
          <p:cNvPr id="11" name="Text 9"/>
          <p:cNvSpPr txBox="1"/>
          <p:nvPr/>
        </p:nvSpPr>
        <p:spPr>
          <a:xfrm>
            <a:off x="777240" y="4480560"/>
            <a:ext cx="8534095" cy="822960"/>
          </a:xfrm>
          <a:prstGeom prst="rect">
            <a:avLst/>
          </a:prstGeom>
          <a:noFill/>
          <a:ln/>
        </p:spPr>
        <p:txBody>
          <a:bodyPr wrap="square" lIns="0" tIns="0" rIns="0" bIns="0" rtlCol="0" anchor="ctr"/>
          <a:lstStyle/>
          <a:p>
            <a:pPr indent="0" marL="0">
              <a:buNone/>
            </a:pPr>
            <a:r>
              <a:rPr lang="en-US" sz="1600" dirty="0">
                <a:solidFill>
                  <a:srgbClr val="EEE9E3"/>
                </a:solidFill>
                <a:latin typeface="Arial" pitchFamily="34" charset="0"/>
                <a:ea typeface="Arial" pitchFamily="34" charset="-122"/>
                <a:cs typeface="Arial" pitchFamily="34" charset="-120"/>
              </a:rPr>
              <a:t>Slides, PowerPoint, examples and the recorded demo:</a:t>
            </a:r>
            <a:endParaRPr lang="en-US" sz="1600" dirty="0"/>
          </a:p>
          <a:p>
            <a:pPr indent="0" marL="0">
              <a:buNone/>
            </a:pPr>
            <a:r>
              <a:rPr lang="en-US" sz="1600" b="1" dirty="0">
                <a:solidFill>
                  <a:srgbClr val="EEE9E3"/>
                </a:solidFill>
                <a:latin typeface="Arial" pitchFamily="34" charset="0"/>
                <a:ea typeface="Arial" pitchFamily="34" charset="-122"/>
                <a:cs typeface="Arial" pitchFamily="34" charset="-120"/>
              </a:rPr>
              <a:t>claude-meetup-aarhus.com/presentations</a:t>
            </a:r>
            <a:endParaRPr lang="en-US" sz="1600" dirty="0"/>
          </a:p>
        </p:txBody>
      </p:sp>
      <p:pic>
        <p:nvPicPr>
          <p:cNvPr id="12" name="Image 0" descr="QR code: claude-meetup-aarhus.com/presentations/meetup-3/examples/">    </p:cNvPr>
          <p:cNvPicPr>
            <a:picLocks noChangeAspect="1"/>
          </p:cNvPicPr>
          <p:nvPr/>
        </p:nvPicPr>
        <p:blipFill>
          <a:blip r:embed="rId1"/>
          <a:stretch>
            <a:fillRect/>
          </a:stretch>
        </p:blipFill>
        <p:spPr>
          <a:xfrm>
            <a:off x="9814255" y="4206240"/>
            <a:ext cx="1828800" cy="1828800"/>
          </a:xfrm>
          <a:prstGeom prst="rect">
            <a:avLst/>
          </a:prstGeom>
        </p:spPr>
      </p:pic>
      <p:sp>
        <p:nvSpPr>
          <p:cNvPr id="13" name="Text 10"/>
          <p:cNvSpPr txBox="1"/>
          <p:nvPr/>
        </p:nvSpPr>
        <p:spPr>
          <a:xfrm>
            <a:off x="9631375" y="6053328"/>
            <a:ext cx="2194560" cy="228600"/>
          </a:xfrm>
          <a:prstGeom prst="rect">
            <a:avLst/>
          </a:prstGeom>
          <a:noFill/>
          <a:ln/>
        </p:spPr>
        <p:txBody>
          <a:bodyPr wrap="square" lIns="0" tIns="0" rIns="0" bIns="0" rtlCol="0" anchor="ctr"/>
          <a:lstStyle/>
          <a:p>
            <a:pPr algn="ctr" indent="0" marL="0">
              <a:buNone/>
            </a:pPr>
            <a:r>
              <a:rPr lang="en-US" sz="900" dirty="0">
                <a:solidFill>
                  <a:srgbClr val="A89C90"/>
                </a:solidFill>
                <a:latin typeface="Consolas" pitchFamily="34" charset="0"/>
                <a:ea typeface="Consolas" pitchFamily="34" charset="-122"/>
                <a:cs typeface="Consolas" pitchFamily="34" charset="-120"/>
              </a:rPr>
              <a:t>scan for the examples</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Claude Code Meetup #3</dc:title>
  <dc:subject>PptxGenJS Presentation</dc:subject>
  <dc:creator>Claude Code Meetup Aarhus</dc:creator>
  <cp:lastModifiedBy>Claude Code Meetup Aarhus</cp:lastModifiedBy>
  <cp:revision>1</cp:revision>
  <dcterms:created xsi:type="dcterms:W3CDTF">2026-09-17T16:51:22Z</dcterms:created>
  <dcterms:modified xsi:type="dcterms:W3CDTF">2026-09-17T16:51:22Z</dcterms:modified>
</cp:coreProperties>
</file>